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409" r:id="rId2"/>
    <p:sldId id="410" r:id="rId3"/>
    <p:sldId id="411" r:id="rId4"/>
    <p:sldId id="412" r:id="rId5"/>
    <p:sldId id="413" r:id="rId6"/>
    <p:sldId id="348" r:id="rId7"/>
    <p:sldId id="415" r:id="rId8"/>
    <p:sldId id="369" r:id="rId9"/>
    <p:sldId id="416" r:id="rId10"/>
    <p:sldId id="417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40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AC9"/>
    <a:srgbClr val="0066B3"/>
    <a:srgbClr val="E1792F"/>
    <a:srgbClr val="F47633"/>
    <a:srgbClr val="FF00FF"/>
    <a:srgbClr val="0000FF"/>
    <a:srgbClr val="FFF5DF"/>
    <a:srgbClr val="FF3300"/>
    <a:srgbClr val="E5F6E2"/>
    <a:srgbClr val="9EC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40" autoAdjust="0"/>
    <p:restoredTop sz="95506" autoAdjust="0"/>
  </p:normalViewPr>
  <p:slideViewPr>
    <p:cSldViewPr>
      <p:cViewPr>
        <p:scale>
          <a:sx n="100" d="100"/>
          <a:sy n="100" d="100"/>
        </p:scale>
        <p:origin x="-1952" y="-460"/>
      </p:cViewPr>
      <p:guideLst>
        <p:guide orient="horz" pos="2840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9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5E277B95-F82E-4247-9A02-01FEDEB10748}" type="datetimeFigureOut">
              <a:rPr lang="zh-TW" altLang="en-US"/>
              <a:pPr>
                <a:defRPr/>
              </a:pPr>
              <a:t>2019/12/23</a:t>
            </a:fld>
            <a:endParaRPr lang="zh-TW" alt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871B7DF-AE61-4AEA-BC36-1B25E6805D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4154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396F839D-7AE0-484F-8E5D-6AA0B8276597}" type="datetimeFigureOut">
              <a:rPr lang="zh-TW" altLang="en-US"/>
              <a:pPr>
                <a:defRPr/>
              </a:pPr>
              <a:t>2019/12/23</a:t>
            </a:fld>
            <a:endParaRPr lang="zh-TW" alt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60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60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A4C4DFD5-5B35-496F-8087-8420D82BD5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695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 userDrawn="1"/>
        </p:nvGrpSpPr>
        <p:grpSpPr>
          <a:xfrm>
            <a:off x="0" y="0"/>
            <a:ext cx="9144000" cy="1704975"/>
            <a:chOff x="0" y="0"/>
            <a:chExt cx="9144000" cy="1704975"/>
          </a:xfrm>
        </p:grpSpPr>
        <p:pic>
          <p:nvPicPr>
            <p:cNvPr id="2" name="圖片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284" y1="20112" x2="78156" y2="77654"/>
                          <a14:foregroundMark x1="79291" y1="60335" x2="99858" y2="60335"/>
                          <a14:backgroundMark x1="709" y1="1117" x2="99858" y2="0"/>
                          <a14:backgroundMark x1="284" y1="3352" x2="284" y2="15642"/>
                          <a14:backgroundMark x1="709" y1="14525" x2="99858" y2="1117"/>
                          <a14:backgroundMark x1="76312" y1="5587" x2="78865" y2="13966"/>
                          <a14:backgroundMark x1="78865" y1="15084" x2="79291" y2="59218"/>
                          <a14:backgroundMark x1="79149" y1="22346" x2="79858" y2="55307"/>
                          <a14:backgroundMark x1="79433" y1="51397" x2="79574" y2="53631"/>
                          <a14:backgroundMark x1="79291" y1="59218" x2="99858" y2="57542"/>
                          <a14:backgroundMark x1="80142" y1="58101" x2="99716" y2="58659"/>
                          <a14:backgroundMark x1="89787" y1="57542" x2="96454" y2="56425"/>
                          <a14:backgroundMark x1="15603" y1="97765" x2="99858" y2="98324"/>
                          <a14:backgroundMark x1="79433" y1="66480" x2="99858" y2="65922"/>
                          <a14:backgroundMark x1="79574" y1="66480" x2="79716" y2="77654"/>
                          <a14:backgroundMark x1="79433" y1="77654" x2="77163" y2="86592"/>
                          <a14:backgroundMark x1="76596" y1="87151" x2="0" y2="9720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715125" cy="1704975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284" y1="20112" x2="78156" y2="77654"/>
                          <a14:foregroundMark x1="79291" y1="60335" x2="99858" y2="60335"/>
                          <a14:backgroundMark x1="709" y1="1117" x2="99858" y2="0"/>
                          <a14:backgroundMark x1="284" y1="3352" x2="284" y2="15642"/>
                          <a14:backgroundMark x1="709" y1="14525" x2="99858" y2="1117"/>
                          <a14:backgroundMark x1="76312" y1="5587" x2="78865" y2="13966"/>
                          <a14:backgroundMark x1="78865" y1="15084" x2="79291" y2="59218"/>
                          <a14:backgroundMark x1="79149" y1="22346" x2="79858" y2="55307"/>
                          <a14:backgroundMark x1="79433" y1="51397" x2="79574" y2="53631"/>
                          <a14:backgroundMark x1="79291" y1="59218" x2="99858" y2="57542"/>
                          <a14:backgroundMark x1="80142" y1="58101" x2="99716" y2="58659"/>
                          <a14:backgroundMark x1="89787" y1="57542" x2="96454" y2="56425"/>
                          <a14:backgroundMark x1="15603" y1="97765" x2="99858" y2="98324"/>
                          <a14:backgroundMark x1="79433" y1="66480" x2="99858" y2="65922"/>
                          <a14:backgroundMark x1="79574" y1="66480" x2="79716" y2="77654"/>
                          <a14:backgroundMark x1="79433" y1="77654" x2="77163" y2="86592"/>
                          <a14:backgroundMark x1="76596" y1="87151" x2="0" y2="9720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391"/>
            <a:stretch/>
          </p:blipFill>
          <p:spPr>
            <a:xfrm>
              <a:off x="6713839" y="0"/>
              <a:ext cx="1316807" cy="1704975"/>
            </a:xfrm>
            <a:prstGeom prst="rect">
              <a:avLst/>
            </a:prstGeom>
          </p:spPr>
        </p:pic>
        <p:pic>
          <p:nvPicPr>
            <p:cNvPr id="21" name="圖片 2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284" y1="20112" x2="78156" y2="77654"/>
                          <a14:foregroundMark x1="79291" y1="60335" x2="99858" y2="60335"/>
                          <a14:backgroundMark x1="709" y1="1117" x2="99858" y2="0"/>
                          <a14:backgroundMark x1="284" y1="3352" x2="284" y2="15642"/>
                          <a14:backgroundMark x1="709" y1="14525" x2="99858" y2="1117"/>
                          <a14:backgroundMark x1="76312" y1="5587" x2="78865" y2="13966"/>
                          <a14:backgroundMark x1="78865" y1="15084" x2="79291" y2="59218"/>
                          <a14:backgroundMark x1="79149" y1="22346" x2="79858" y2="55307"/>
                          <a14:backgroundMark x1="79433" y1="51397" x2="79574" y2="53631"/>
                          <a14:backgroundMark x1="79291" y1="59218" x2="99858" y2="57542"/>
                          <a14:backgroundMark x1="80142" y1="58101" x2="99716" y2="58659"/>
                          <a14:backgroundMark x1="89787" y1="57542" x2="96454" y2="56425"/>
                          <a14:backgroundMark x1="15603" y1="97765" x2="99858" y2="98324"/>
                          <a14:backgroundMark x1="79433" y1="66480" x2="99858" y2="65922"/>
                          <a14:backgroundMark x1="79574" y1="66480" x2="79716" y2="77654"/>
                          <a14:backgroundMark x1="79433" y1="77654" x2="77163" y2="86592"/>
                          <a14:backgroundMark x1="76596" y1="87151" x2="0" y2="9720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391" r="2780"/>
            <a:stretch/>
          </p:blipFill>
          <p:spPr>
            <a:xfrm>
              <a:off x="8013901" y="0"/>
              <a:ext cx="1130099" cy="1704975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 userDrawn="1"/>
        </p:nvGrpSpPr>
        <p:grpSpPr>
          <a:xfrm>
            <a:off x="8690305" y="5972987"/>
            <a:ext cx="360000" cy="360000"/>
            <a:chOff x="2351313" y="2101932"/>
            <a:chExt cx="360000" cy="360000"/>
          </a:xfrm>
        </p:grpSpPr>
        <p:sp>
          <p:nvSpPr>
            <p:cNvPr id="26" name="圓角矩形 25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7" name="向下箭號 26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down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8" name="群組 27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29" name="橢圓 28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" name="乘號 29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2" name="Rectangle 11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690305" y="5966862"/>
            <a:ext cx="360000" cy="36612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33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79448" y="6395475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17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" name="標題 1"/>
          <p:cNvSpPr>
            <a:spLocks noGrp="1"/>
          </p:cNvSpPr>
          <p:nvPr>
            <p:ph type="title"/>
          </p:nvPr>
        </p:nvSpPr>
        <p:spPr>
          <a:xfrm rot="21446621">
            <a:off x="2044768" y="343548"/>
            <a:ext cx="3168250" cy="977952"/>
          </a:xfrm>
          <a:prstGeom prst="rect">
            <a:avLst/>
          </a:prstGeom>
        </p:spPr>
        <p:txBody>
          <a:bodyPr wrap="square"/>
          <a:lstStyle>
            <a:lvl1pPr algn="l">
              <a:defRPr sz="2800" b="1">
                <a:solidFill>
                  <a:srgbClr val="F36A2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5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  <p:sp>
        <p:nvSpPr>
          <p:cNvPr id="36" name="副標題 2"/>
          <p:cNvSpPr>
            <a:spLocks noGrp="1"/>
          </p:cNvSpPr>
          <p:nvPr>
            <p:ph type="subTitle" idx="1" hasCustomPrompt="1"/>
          </p:nvPr>
        </p:nvSpPr>
        <p:spPr>
          <a:xfrm rot="21448755">
            <a:off x="918642" y="904528"/>
            <a:ext cx="997527" cy="550912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kumimoji="1" lang="zh-TW" altLang="en-US" sz="2800" b="1" dirty="0">
                <a:solidFill>
                  <a:srgbClr val="F36A2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dirty="0" smtClean="0"/>
              <a:t>-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ADD52651-C537-438A-A641-DCD4AA3B9321}"/>
              </a:ext>
            </a:extLst>
          </p:cNvPr>
          <p:cNvSpPr/>
          <p:nvPr userDrawn="1"/>
        </p:nvSpPr>
        <p:spPr>
          <a:xfrm>
            <a:off x="421251" y="1831976"/>
            <a:ext cx="1107996" cy="64633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動作按鈕: 首頁 17">
            <a:hlinkClick r:id="" action="ppaction://hlinkshowjump?jump=firstslide" highlightClick="1"/>
          </p:cNvPr>
          <p:cNvSpPr/>
          <p:nvPr userDrawn="1"/>
        </p:nvSpPr>
        <p:spPr bwMode="auto">
          <a:xfrm>
            <a:off x="8690305" y="5113269"/>
            <a:ext cx="360000" cy="360000"/>
          </a:xfrm>
          <a:prstGeom prst="actionButtonHome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Rectangle 10">
            <a:hlinkClick r:id=""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8690305" y="5112894"/>
            <a:ext cx="360000" cy="3603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grpSp>
        <p:nvGrpSpPr>
          <p:cNvPr id="22" name="群組 21"/>
          <p:cNvGrpSpPr/>
          <p:nvPr userDrawn="1"/>
        </p:nvGrpSpPr>
        <p:grpSpPr>
          <a:xfrm>
            <a:off x="8690305" y="5538625"/>
            <a:ext cx="360000" cy="360000"/>
            <a:chOff x="2351313" y="2101932"/>
            <a:chExt cx="360000" cy="360000"/>
          </a:xfrm>
        </p:grpSpPr>
        <p:sp>
          <p:nvSpPr>
            <p:cNvPr id="23" name="圓角矩形 22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4" name="向上箭號 23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up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5" name="群組 24"/>
          <p:cNvGrpSpPr/>
          <p:nvPr userDrawn="1"/>
        </p:nvGrpSpPr>
        <p:grpSpPr>
          <a:xfrm>
            <a:off x="8690305" y="5972987"/>
            <a:ext cx="360000" cy="360000"/>
            <a:chOff x="2351313" y="2101932"/>
            <a:chExt cx="360000" cy="360000"/>
          </a:xfrm>
        </p:grpSpPr>
        <p:sp>
          <p:nvSpPr>
            <p:cNvPr id="26" name="圓角矩形 25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7" name="向下箭號 26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down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8" name="群組 27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29" name="橢圓 28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" name="乘號 29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1" name="Rectangle 10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8690305" y="5538250"/>
            <a:ext cx="360000" cy="36037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32" name="Rectangle 11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690305" y="5966862"/>
            <a:ext cx="360000" cy="36612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33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81829" y="6393094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17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</p:spTree>
    <p:extLst>
      <p:ext uri="{BB962C8B-B14F-4D97-AF65-F5344CB8AC3E}">
        <p14:creationId xmlns:p14="http://schemas.microsoft.com/office/powerpoint/2010/main" val="1449191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步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  <p:sp>
        <p:nvSpPr>
          <p:cNvPr id="34" name="動作按鈕: 首頁 33">
            <a:hlinkClick r:id="" action="ppaction://hlinkshowjump?jump=firstslide" highlightClick="1"/>
          </p:cNvPr>
          <p:cNvSpPr/>
          <p:nvPr userDrawn="1"/>
        </p:nvSpPr>
        <p:spPr bwMode="auto">
          <a:xfrm>
            <a:off x="8690305" y="5113269"/>
            <a:ext cx="360000" cy="360000"/>
          </a:xfrm>
          <a:prstGeom prst="actionButtonHome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" name="Rectangle 10">
            <a:hlinkClick r:id=""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8690305" y="5112894"/>
            <a:ext cx="360000" cy="3603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8690305" y="5538625"/>
            <a:ext cx="360000" cy="360000"/>
            <a:chOff x="2351313" y="2101932"/>
            <a:chExt cx="360000" cy="360000"/>
          </a:xfrm>
        </p:grpSpPr>
        <p:sp>
          <p:nvSpPr>
            <p:cNvPr id="37" name="圓角矩形 36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8" name="向上箭號 37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up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9" name="群組 38"/>
          <p:cNvGrpSpPr/>
          <p:nvPr userDrawn="1"/>
        </p:nvGrpSpPr>
        <p:grpSpPr>
          <a:xfrm>
            <a:off x="8690305" y="5972987"/>
            <a:ext cx="360000" cy="360000"/>
            <a:chOff x="2351313" y="2101932"/>
            <a:chExt cx="360000" cy="360000"/>
          </a:xfrm>
        </p:grpSpPr>
        <p:sp>
          <p:nvSpPr>
            <p:cNvPr id="40" name="圓角矩形 39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1" name="向下箭號 40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down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2" name="群組 41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43" name="橢圓 42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4" name="乘號 43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45" name="Rectangle 10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8690305" y="5538250"/>
            <a:ext cx="360000" cy="36037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6" name="Rectangle 11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690305" y="5966862"/>
            <a:ext cx="360000" cy="36612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7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81829" y="6393094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8" name="矩形 47"/>
          <p:cNvSpPr/>
          <p:nvPr userDrawn="1"/>
        </p:nvSpPr>
        <p:spPr>
          <a:xfrm>
            <a:off x="421251" y="332656"/>
            <a:ext cx="1107996" cy="64633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實驗紀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  <p:sp>
        <p:nvSpPr>
          <p:cNvPr id="34" name="動作按鈕: 首頁 33">
            <a:hlinkClick r:id="" action="ppaction://hlinkshowjump?jump=firstslide" highlightClick="1"/>
          </p:cNvPr>
          <p:cNvSpPr/>
          <p:nvPr userDrawn="1"/>
        </p:nvSpPr>
        <p:spPr bwMode="auto">
          <a:xfrm>
            <a:off x="8690305" y="5113269"/>
            <a:ext cx="360000" cy="360000"/>
          </a:xfrm>
          <a:prstGeom prst="actionButtonHome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" name="Rectangle 10">
            <a:hlinkClick r:id=""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8690305" y="5112894"/>
            <a:ext cx="360000" cy="3603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8690305" y="5538625"/>
            <a:ext cx="360000" cy="360000"/>
            <a:chOff x="2351313" y="2101932"/>
            <a:chExt cx="360000" cy="360000"/>
          </a:xfrm>
        </p:grpSpPr>
        <p:sp>
          <p:nvSpPr>
            <p:cNvPr id="37" name="圓角矩形 36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8" name="向上箭號 37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up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9" name="群組 38"/>
          <p:cNvGrpSpPr/>
          <p:nvPr userDrawn="1"/>
        </p:nvGrpSpPr>
        <p:grpSpPr>
          <a:xfrm>
            <a:off x="8690305" y="5972987"/>
            <a:ext cx="360000" cy="360000"/>
            <a:chOff x="2351313" y="2101932"/>
            <a:chExt cx="360000" cy="360000"/>
          </a:xfrm>
        </p:grpSpPr>
        <p:sp>
          <p:nvSpPr>
            <p:cNvPr id="40" name="圓角矩形 39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1" name="向下箭號 40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down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2" name="群組 41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43" name="橢圓 42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4" name="乘號 43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45" name="Rectangle 10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8690305" y="5538250"/>
            <a:ext cx="360000" cy="36037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6" name="Rectangle 11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690305" y="5966862"/>
            <a:ext cx="360000" cy="36612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7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81829" y="6393094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xmlns="" id="{45F29F3C-C418-49EF-BC1C-85321ADCF900}"/>
              </a:ext>
            </a:extLst>
          </p:cNvPr>
          <p:cNvSpPr/>
          <p:nvPr userDrawn="1"/>
        </p:nvSpPr>
        <p:spPr>
          <a:xfrm>
            <a:off x="421251" y="332656"/>
            <a:ext cx="2031325" cy="64633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實驗紀錄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15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問題與討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  <p:sp>
        <p:nvSpPr>
          <p:cNvPr id="34" name="動作按鈕: 首頁 33">
            <a:hlinkClick r:id="" action="ppaction://hlinkshowjump?jump=firstslide" highlightClick="1"/>
          </p:cNvPr>
          <p:cNvSpPr/>
          <p:nvPr userDrawn="1"/>
        </p:nvSpPr>
        <p:spPr bwMode="auto">
          <a:xfrm>
            <a:off x="8690305" y="5113269"/>
            <a:ext cx="360000" cy="360000"/>
          </a:xfrm>
          <a:prstGeom prst="actionButtonHome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" name="Rectangle 10">
            <a:hlinkClick r:id=""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8690305" y="5112894"/>
            <a:ext cx="360000" cy="3603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8690305" y="5538625"/>
            <a:ext cx="360000" cy="360000"/>
            <a:chOff x="2351313" y="2101932"/>
            <a:chExt cx="360000" cy="360000"/>
          </a:xfrm>
        </p:grpSpPr>
        <p:sp>
          <p:nvSpPr>
            <p:cNvPr id="37" name="圓角矩形 36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8" name="向上箭號 37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up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9" name="群組 38"/>
          <p:cNvGrpSpPr/>
          <p:nvPr userDrawn="1"/>
        </p:nvGrpSpPr>
        <p:grpSpPr>
          <a:xfrm>
            <a:off x="8690305" y="5972987"/>
            <a:ext cx="360000" cy="360000"/>
            <a:chOff x="2351313" y="2101932"/>
            <a:chExt cx="360000" cy="360000"/>
          </a:xfrm>
        </p:grpSpPr>
        <p:sp>
          <p:nvSpPr>
            <p:cNvPr id="40" name="圓角矩形 39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1" name="向下箭號 40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down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2" name="群組 41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43" name="橢圓 42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4" name="乘號 43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45" name="Rectangle 10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8690305" y="5538250"/>
            <a:ext cx="360000" cy="36037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6" name="Rectangle 11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690305" y="5966862"/>
            <a:ext cx="360000" cy="36612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7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81829" y="6393094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xmlns="" id="{45F29F3C-C418-49EF-BC1C-85321ADCF900}"/>
              </a:ext>
            </a:extLst>
          </p:cNvPr>
          <p:cNvSpPr/>
          <p:nvPr userDrawn="1"/>
        </p:nvSpPr>
        <p:spPr>
          <a:xfrm>
            <a:off x="421251" y="332656"/>
            <a:ext cx="2492990" cy="64633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問題與討論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矩形: 圓角 8">
            <a:extLst>
              <a:ext uri="{FF2B5EF4-FFF2-40B4-BE49-F238E27FC236}">
                <a16:creationId xmlns:a16="http://schemas.microsoft.com/office/drawing/2014/main" xmlns="" id="{0E003BEF-D0A6-4700-8F9B-2B14754B3944}"/>
              </a:ext>
            </a:extLst>
          </p:cNvPr>
          <p:cNvSpPr/>
          <p:nvPr userDrawn="1"/>
        </p:nvSpPr>
        <p:spPr bwMode="auto">
          <a:xfrm>
            <a:off x="743364" y="1414172"/>
            <a:ext cx="7573051" cy="5174952"/>
          </a:xfrm>
          <a:prstGeom prst="roundRect">
            <a:avLst>
              <a:gd name="adj" fmla="val 1027"/>
            </a:avLst>
          </a:prstGeom>
          <a:noFill/>
          <a:ln w="28575" cap="flat" cmpd="sng" algn="ctr">
            <a:solidFill>
              <a:srgbClr val="E1792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166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究提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  <p:sp>
        <p:nvSpPr>
          <p:cNvPr id="34" name="動作按鈕: 首頁 33">
            <a:hlinkClick r:id="" action="ppaction://hlinkshowjump?jump=firstslide" highlightClick="1"/>
          </p:cNvPr>
          <p:cNvSpPr/>
          <p:nvPr userDrawn="1"/>
        </p:nvSpPr>
        <p:spPr bwMode="auto">
          <a:xfrm>
            <a:off x="8690305" y="5113269"/>
            <a:ext cx="360000" cy="360000"/>
          </a:xfrm>
          <a:prstGeom prst="actionButtonHome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" name="Rectangle 10">
            <a:hlinkClick r:id=""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8690305" y="5112894"/>
            <a:ext cx="360000" cy="3603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8690305" y="5538625"/>
            <a:ext cx="360000" cy="360000"/>
            <a:chOff x="2351313" y="2101932"/>
            <a:chExt cx="360000" cy="360000"/>
          </a:xfrm>
        </p:grpSpPr>
        <p:sp>
          <p:nvSpPr>
            <p:cNvPr id="37" name="圓角矩形 36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8" name="向上箭號 37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up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2" name="群組 41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43" name="橢圓 42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4" name="乘號 43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45" name="Rectangle 10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8690305" y="5538250"/>
            <a:ext cx="360000" cy="36037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7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81829" y="6393094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49" name="矩形: 圓角 8">
            <a:extLst>
              <a:ext uri="{FF2B5EF4-FFF2-40B4-BE49-F238E27FC236}">
                <a16:creationId xmlns:a16="http://schemas.microsoft.com/office/drawing/2014/main" xmlns="" id="{0E003BEF-D0A6-4700-8F9B-2B14754B3944}"/>
              </a:ext>
            </a:extLst>
          </p:cNvPr>
          <p:cNvSpPr/>
          <p:nvPr userDrawn="1"/>
        </p:nvSpPr>
        <p:spPr bwMode="auto">
          <a:xfrm>
            <a:off x="743364" y="1414172"/>
            <a:ext cx="7573051" cy="5174952"/>
          </a:xfrm>
          <a:prstGeom prst="roundRect">
            <a:avLst>
              <a:gd name="adj" fmla="val 1027"/>
            </a:avLst>
          </a:prstGeom>
          <a:noFill/>
          <a:ln w="28575" cap="flat" cmpd="sng" algn="ctr">
            <a:solidFill>
              <a:srgbClr val="E1792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pic>
        <p:nvPicPr>
          <p:cNvPr id="21" name="圖片 20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927" y1="56466" x2="96990" y2="42672"/>
                        <a14:foregroundMark x1="24084" y1="36207" x2="17147" y2="21552"/>
                        <a14:foregroundMark x1="13743" y1="18966" x2="4843" y2="46983"/>
                        <a14:foregroundMark x1="4188" y1="62931" x2="13220" y2="91810"/>
                        <a14:foregroundMark x1="28927" y1="61207" x2="13220" y2="90948"/>
                        <a14:foregroundMark x1="28796" y1="66379" x2="97513" y2="69397"/>
                        <a14:foregroundMark x1="97644" y1="5172" x2="97644" y2="68966"/>
                        <a14:foregroundMark x1="24607" y1="28879" x2="97513" y2="4741"/>
                        <a14:foregroundMark x1="25654" y1="28879" x2="17801" y2="15086"/>
                        <a14:foregroundMark x1="17932" y1="15517" x2="6414" y2="22845"/>
                        <a14:foregroundMark x1="6414" y1="24569" x2="1702" y2="60345"/>
                        <a14:foregroundMark x1="4450" y1="74138" x2="13351" y2="96983"/>
                        <a14:foregroundMark x1="26571" y1="75862" x2="17670" y2="95259"/>
                        <a14:foregroundMark x1="14267" y1="77586" x2="14267" y2="77586"/>
                        <a14:foregroundMark x1="14791" y1="73276" x2="16099" y2="81466"/>
                        <a14:foregroundMark x1="11126" y1="43534" x2="15183" y2="29741"/>
                        <a14:foregroundMark x1="17147" y1="31034" x2="20157" y2="45690"/>
                        <a14:foregroundMark x1="29188" y1="43103" x2="32592" y2="40086"/>
                        <a14:foregroundMark x1="33770" y1="32328" x2="38743" y2="31466"/>
                        <a14:foregroundMark x1="35733" y1="36207" x2="34424" y2="48707"/>
                        <a14:foregroundMark x1="43586" y1="31897" x2="54058" y2="29310"/>
                        <a14:foregroundMark x1="49215" y1="34483" x2="51702" y2="45690"/>
                        <a14:foregroundMark x1="57461" y1="37500" x2="63743" y2="35776"/>
                        <a14:foregroundMark x1="64791" y1="23707" x2="65969" y2="37500"/>
                        <a14:foregroundMark x1="65183" y1="32328" x2="74738" y2="27586"/>
                        <a14:foregroundMark x1="77094" y1="21121" x2="94110" y2="15948"/>
                        <a14:foregroundMark x1="93979" y1="18966" x2="94110" y2="41379"/>
                        <a14:foregroundMark x1="82199" y1="49138" x2="81806" y2="68103"/>
                        <a14:foregroundMark x1="82853" y1="48707" x2="89529" y2="448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462504"/>
            <a:ext cx="2308686" cy="7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11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一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/>
          <p:cNvSpPr txBox="1">
            <a:spLocks noChangeArrowheads="1"/>
          </p:cNvSpPr>
          <p:nvPr userDrawn="1"/>
        </p:nvSpPr>
        <p:spPr bwMode="auto">
          <a:xfrm>
            <a:off x="8172400" y="0"/>
            <a:ext cx="971600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習</a:t>
            </a:r>
            <a:r>
              <a:rPr lang="en-US" altLang="zh-TW" sz="20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P</a:t>
            </a:r>
            <a:endParaRPr lang="en-US" altLang="zh-TW" sz="20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8575809" y="646"/>
            <a:ext cx="619472" cy="437926"/>
          </a:xfrm>
          <a:prstGeom prst="rect">
            <a:avLst/>
          </a:prstGeom>
        </p:spPr>
        <p:txBody>
          <a:bodyPr wrap="none"/>
          <a:lstStyle>
            <a:lvl1pPr marL="0" indent="0" algn="ctr">
              <a:buNone/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頁碼</a:t>
            </a:r>
          </a:p>
        </p:txBody>
      </p:sp>
      <p:sp>
        <p:nvSpPr>
          <p:cNvPr id="17" name="動作按鈕: 首頁 16">
            <a:hlinkClick r:id="" action="ppaction://hlinkshowjump?jump=firstslide" highlightClick="1"/>
          </p:cNvPr>
          <p:cNvSpPr/>
          <p:nvPr userDrawn="1"/>
        </p:nvSpPr>
        <p:spPr bwMode="auto">
          <a:xfrm>
            <a:off x="8690305" y="5113269"/>
            <a:ext cx="360000" cy="360000"/>
          </a:xfrm>
          <a:prstGeom prst="actionButtonHome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Rectangle 10">
            <a:hlinkClick r:id=""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8690305" y="5112894"/>
            <a:ext cx="360000" cy="3603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grpSp>
        <p:nvGrpSpPr>
          <p:cNvPr id="19" name="群組 18"/>
          <p:cNvGrpSpPr/>
          <p:nvPr userDrawn="1"/>
        </p:nvGrpSpPr>
        <p:grpSpPr>
          <a:xfrm>
            <a:off x="8690305" y="5538625"/>
            <a:ext cx="360000" cy="360000"/>
            <a:chOff x="2351313" y="2101932"/>
            <a:chExt cx="360000" cy="360000"/>
          </a:xfrm>
        </p:grpSpPr>
        <p:sp>
          <p:nvSpPr>
            <p:cNvPr id="27" name="圓角矩形 26"/>
            <p:cNvSpPr/>
            <p:nvPr userDrawn="1"/>
          </p:nvSpPr>
          <p:spPr bwMode="auto">
            <a:xfrm>
              <a:off x="2351313" y="2101932"/>
              <a:ext cx="360000" cy="360000"/>
            </a:xfrm>
            <a:prstGeom prst="round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8" name="向上箭號 27"/>
            <p:cNvSpPr/>
            <p:nvPr userDrawn="1"/>
          </p:nvSpPr>
          <p:spPr bwMode="auto">
            <a:xfrm>
              <a:off x="2387313" y="2137932"/>
              <a:ext cx="288000" cy="288000"/>
            </a:xfrm>
            <a:prstGeom prst="upArrow">
              <a:avLst/>
            </a:prstGeom>
            <a:ln>
              <a:noFill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2" name="群組 31"/>
          <p:cNvGrpSpPr/>
          <p:nvPr userDrawn="1"/>
        </p:nvGrpSpPr>
        <p:grpSpPr>
          <a:xfrm>
            <a:off x="8690305" y="6407350"/>
            <a:ext cx="360000" cy="360000"/>
            <a:chOff x="1983179" y="1757548"/>
            <a:chExt cx="360000" cy="360000"/>
          </a:xfrm>
        </p:grpSpPr>
        <p:sp>
          <p:nvSpPr>
            <p:cNvPr id="33" name="橢圓 32"/>
            <p:cNvSpPr/>
            <p:nvPr userDrawn="1"/>
          </p:nvSpPr>
          <p:spPr bwMode="auto">
            <a:xfrm>
              <a:off x="1983179" y="1757548"/>
              <a:ext cx="360000" cy="360000"/>
            </a:xfrm>
            <a:prstGeom prst="ellipse">
              <a:avLst/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4" name="乘號 33"/>
            <p:cNvSpPr/>
            <p:nvPr userDrawn="1"/>
          </p:nvSpPr>
          <p:spPr bwMode="auto">
            <a:xfrm>
              <a:off x="2001179" y="1793548"/>
              <a:ext cx="324000" cy="288000"/>
            </a:xfrm>
            <a:prstGeom prst="mathMultiply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10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5" name="Rectangle 10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8690305" y="5538250"/>
            <a:ext cx="360000" cy="360375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  <p:sp>
        <p:nvSpPr>
          <p:cNvPr id="37" name="Rectangle 12">
            <a:hlinkClick r:id="" action="ppaction://hlinkshowjump?jump=endshow"/>
          </p:cNvPr>
          <p:cNvSpPr>
            <a:spLocks noChangeArrowheads="1"/>
          </p:cNvSpPr>
          <p:nvPr userDrawn="1"/>
        </p:nvSpPr>
        <p:spPr bwMode="auto">
          <a:xfrm>
            <a:off x="8681829" y="6393094"/>
            <a:ext cx="378000" cy="3780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10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14625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5D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519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7" r:id="rId2"/>
    <p:sldLayoutId id="2147483765" r:id="rId3"/>
    <p:sldLayoutId id="2147483763" r:id="rId4"/>
    <p:sldLayoutId id="2147483764" r:id="rId5"/>
    <p:sldLayoutId id="2147483766" r:id="rId6"/>
    <p:sldLayoutId id="2147483762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圖片 39" descr="底.png"/>
          <p:cNvPicPr>
            <a:picLocks noChangeAspect="1"/>
          </p:cNvPicPr>
          <p:nvPr/>
        </p:nvPicPr>
        <p:blipFill>
          <a:blip r:embed="rId2" cstate="print"/>
          <a:srcRect b="45049"/>
          <a:stretch>
            <a:fillRect/>
          </a:stretch>
        </p:blipFill>
        <p:spPr>
          <a:xfrm>
            <a:off x="357158" y="3286124"/>
            <a:ext cx="7920000" cy="35718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1446621">
            <a:off x="2049842" y="570979"/>
            <a:ext cx="3168250" cy="750408"/>
          </a:xfrm>
        </p:spPr>
        <p:txBody>
          <a:bodyPr/>
          <a:lstStyle/>
          <a:p>
            <a:r>
              <a:rPr lang="zh-TW" altLang="en-US" dirty="0" smtClean="0"/>
              <a:t>蛋的觀察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1-1</a:t>
            </a:r>
            <a:endParaRPr lang="zh-TW" altLang="en-US" dirty="0"/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214414" y="4071942"/>
            <a:ext cx="20002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1262063" indent="-1262063" algn="ctr">
              <a:spcBef>
                <a:spcPct val="20000"/>
              </a:spcBef>
            </a:pPr>
            <a:r>
              <a:rPr lang="zh-TW" altLang="en-US" sz="3200" dirty="0" smtClean="0">
                <a:solidFill>
                  <a:srgbClr val="0066B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器材</a:t>
            </a:r>
            <a:endParaRPr lang="zh-TW" altLang="en-US" sz="3200" b="0" dirty="0">
              <a:solidFill>
                <a:srgbClr val="0066B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000100" y="4659992"/>
            <a:ext cx="6500858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21625" indent="-7921625">
              <a:spcBef>
                <a:spcPct val="40000"/>
              </a:spcBef>
              <a:tabLst>
                <a:tab pos="3135313" algn="l"/>
              </a:tabLst>
            </a:pP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雞蛋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鑷子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</a:t>
            </a:r>
            <a:endParaRPr lang="en-US" altLang="zh-TW" b="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921625" indent="-7921625">
              <a:spcBef>
                <a:spcPct val="40000"/>
              </a:spcBef>
              <a:tabLst>
                <a:tab pos="3135313" algn="l"/>
              </a:tabLst>
            </a:pP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剪刀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250mL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燒杯</a:t>
            </a:r>
            <a:r>
              <a:rPr lang="en-US" altLang="zh-TW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xmlns="" id="{D6DC6767-1C98-47D6-A016-33F537E71A12}"/>
              </a:ext>
            </a:extLst>
          </p:cNvPr>
          <p:cNvGrpSpPr/>
          <p:nvPr/>
        </p:nvGrpSpPr>
        <p:grpSpPr>
          <a:xfrm>
            <a:off x="1033915" y="4714884"/>
            <a:ext cx="328269" cy="400110"/>
            <a:chOff x="7378577" y="1508455"/>
            <a:chExt cx="433783" cy="528717"/>
          </a:xfrm>
        </p:grpSpPr>
        <p:sp>
          <p:nvSpPr>
            <p:cNvPr id="15" name="橢圓 14">
              <a:extLst>
                <a:ext uri="{FF2B5EF4-FFF2-40B4-BE49-F238E27FC236}">
                  <a16:creationId xmlns:a16="http://schemas.microsoft.com/office/drawing/2014/main" xmlns="" id="{1A31D4C0-0EEF-4CF9-8913-DDBD29125619}"/>
                </a:ext>
              </a:extLst>
            </p:cNvPr>
            <p:cNvSpPr/>
            <p:nvPr/>
          </p:nvSpPr>
          <p:spPr bwMode="auto">
            <a:xfrm>
              <a:off x="7380312" y="1556792"/>
              <a:ext cx="432048" cy="432048"/>
            </a:xfrm>
            <a:prstGeom prst="ellipse">
              <a:avLst/>
            </a:prstGeom>
            <a:solidFill>
              <a:srgbClr val="4E8AC9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1F2F9C78-D05F-4F5E-A8D9-972A059D29B6}"/>
                </a:ext>
              </a:extLst>
            </p:cNvPr>
            <p:cNvSpPr/>
            <p:nvPr/>
          </p:nvSpPr>
          <p:spPr>
            <a:xfrm>
              <a:off x="7378577" y="1508455"/>
              <a:ext cx="432549" cy="5287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TW" sz="2000" b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TW" alt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xmlns="" id="{D6DC6767-1C98-47D6-A016-33F537E71A12}"/>
              </a:ext>
            </a:extLst>
          </p:cNvPr>
          <p:cNvGrpSpPr/>
          <p:nvPr/>
        </p:nvGrpSpPr>
        <p:grpSpPr>
          <a:xfrm>
            <a:off x="4201686" y="4714884"/>
            <a:ext cx="328266" cy="400110"/>
            <a:chOff x="7378581" y="1508455"/>
            <a:chExt cx="433779" cy="528717"/>
          </a:xfrm>
        </p:grpSpPr>
        <p:sp>
          <p:nvSpPr>
            <p:cNvPr id="62" name="橢圓 61">
              <a:extLst>
                <a:ext uri="{FF2B5EF4-FFF2-40B4-BE49-F238E27FC236}">
                  <a16:creationId xmlns:a16="http://schemas.microsoft.com/office/drawing/2014/main" xmlns="" id="{1A31D4C0-0EEF-4CF9-8913-DDBD29125619}"/>
                </a:ext>
              </a:extLst>
            </p:cNvPr>
            <p:cNvSpPr/>
            <p:nvPr/>
          </p:nvSpPr>
          <p:spPr bwMode="auto">
            <a:xfrm>
              <a:off x="7380312" y="1556792"/>
              <a:ext cx="432048" cy="432048"/>
            </a:xfrm>
            <a:prstGeom prst="ellipse">
              <a:avLst/>
            </a:prstGeom>
            <a:solidFill>
              <a:srgbClr val="4E8AC9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xmlns="" id="{1F2F9C78-D05F-4F5E-A8D9-972A059D29B6}"/>
                </a:ext>
              </a:extLst>
            </p:cNvPr>
            <p:cNvSpPr/>
            <p:nvPr/>
          </p:nvSpPr>
          <p:spPr>
            <a:xfrm>
              <a:off x="7378581" y="1508455"/>
              <a:ext cx="432549" cy="5287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TW" sz="2000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TW" alt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群組 63">
            <a:extLst>
              <a:ext uri="{FF2B5EF4-FFF2-40B4-BE49-F238E27FC236}">
                <a16:creationId xmlns:a16="http://schemas.microsoft.com/office/drawing/2014/main" xmlns="" id="{D6DC6767-1C98-47D6-A016-33F537E71A12}"/>
              </a:ext>
            </a:extLst>
          </p:cNvPr>
          <p:cNvGrpSpPr/>
          <p:nvPr/>
        </p:nvGrpSpPr>
        <p:grpSpPr>
          <a:xfrm>
            <a:off x="1033915" y="5324484"/>
            <a:ext cx="328269" cy="400110"/>
            <a:chOff x="7378577" y="1508455"/>
            <a:chExt cx="433783" cy="528717"/>
          </a:xfrm>
        </p:grpSpPr>
        <p:sp>
          <p:nvSpPr>
            <p:cNvPr id="65" name="橢圓 64">
              <a:extLst>
                <a:ext uri="{FF2B5EF4-FFF2-40B4-BE49-F238E27FC236}">
                  <a16:creationId xmlns:a16="http://schemas.microsoft.com/office/drawing/2014/main" xmlns="" id="{1A31D4C0-0EEF-4CF9-8913-DDBD29125619}"/>
                </a:ext>
              </a:extLst>
            </p:cNvPr>
            <p:cNvSpPr/>
            <p:nvPr/>
          </p:nvSpPr>
          <p:spPr bwMode="auto">
            <a:xfrm>
              <a:off x="7380312" y="1556792"/>
              <a:ext cx="432048" cy="432048"/>
            </a:xfrm>
            <a:prstGeom prst="ellipse">
              <a:avLst/>
            </a:prstGeom>
            <a:solidFill>
              <a:srgbClr val="4E8AC9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xmlns="" id="{1F2F9C78-D05F-4F5E-A8D9-972A059D29B6}"/>
                </a:ext>
              </a:extLst>
            </p:cNvPr>
            <p:cNvSpPr/>
            <p:nvPr/>
          </p:nvSpPr>
          <p:spPr>
            <a:xfrm>
              <a:off x="7378577" y="1508455"/>
              <a:ext cx="432549" cy="5287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TW" sz="2000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zh-TW" alt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群組 66">
            <a:extLst>
              <a:ext uri="{FF2B5EF4-FFF2-40B4-BE49-F238E27FC236}">
                <a16:creationId xmlns:a16="http://schemas.microsoft.com/office/drawing/2014/main" xmlns="" id="{D6DC6767-1C98-47D6-A016-33F537E71A12}"/>
              </a:ext>
            </a:extLst>
          </p:cNvPr>
          <p:cNvGrpSpPr/>
          <p:nvPr/>
        </p:nvGrpSpPr>
        <p:grpSpPr>
          <a:xfrm>
            <a:off x="4201686" y="5324484"/>
            <a:ext cx="328266" cy="400110"/>
            <a:chOff x="7378581" y="1508455"/>
            <a:chExt cx="433779" cy="528717"/>
          </a:xfrm>
        </p:grpSpPr>
        <p:sp>
          <p:nvSpPr>
            <p:cNvPr id="68" name="橢圓 67">
              <a:extLst>
                <a:ext uri="{FF2B5EF4-FFF2-40B4-BE49-F238E27FC236}">
                  <a16:creationId xmlns:a16="http://schemas.microsoft.com/office/drawing/2014/main" xmlns="" id="{1A31D4C0-0EEF-4CF9-8913-DDBD29125619}"/>
                </a:ext>
              </a:extLst>
            </p:cNvPr>
            <p:cNvSpPr/>
            <p:nvPr/>
          </p:nvSpPr>
          <p:spPr bwMode="auto">
            <a:xfrm>
              <a:off x="7380312" y="1556792"/>
              <a:ext cx="432048" cy="432048"/>
            </a:xfrm>
            <a:prstGeom prst="ellipse">
              <a:avLst/>
            </a:prstGeom>
            <a:solidFill>
              <a:srgbClr val="4E8AC9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69" name="矩形 68">
              <a:extLst>
                <a:ext uri="{FF2B5EF4-FFF2-40B4-BE49-F238E27FC236}">
                  <a16:creationId xmlns:a16="http://schemas.microsoft.com/office/drawing/2014/main" xmlns="" id="{1F2F9C78-D05F-4F5E-A8D9-972A059D29B6}"/>
                </a:ext>
              </a:extLst>
            </p:cNvPr>
            <p:cNvSpPr/>
            <p:nvPr/>
          </p:nvSpPr>
          <p:spPr>
            <a:xfrm>
              <a:off x="7378581" y="1508455"/>
              <a:ext cx="432549" cy="52871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TW" sz="2000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TW" alt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2" name="直線接點 91"/>
          <p:cNvCxnSpPr/>
          <p:nvPr/>
        </p:nvCxnSpPr>
        <p:spPr bwMode="auto">
          <a:xfrm>
            <a:off x="1020958" y="5143512"/>
            <a:ext cx="6480000" cy="1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F8AC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直線接點 92"/>
          <p:cNvCxnSpPr/>
          <p:nvPr/>
        </p:nvCxnSpPr>
        <p:spPr bwMode="auto">
          <a:xfrm>
            <a:off x="1020958" y="5729031"/>
            <a:ext cx="6480000" cy="1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F8AC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1571604" y="1846574"/>
            <a:ext cx="67389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10000"/>
              </a:spcBef>
            </a:pPr>
            <a:r>
              <a:rPr lang="zh-TW" altLang="en-US" sz="3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藉由觀察雞蛋，以了解卵細胞與其他相關構造。</a:t>
            </a:r>
          </a:p>
        </p:txBody>
      </p:sp>
    </p:spTree>
    <p:extLst>
      <p:ext uri="{BB962C8B-B14F-4D97-AF65-F5344CB8AC3E}">
        <p14:creationId xmlns:p14="http://schemas.microsoft.com/office/powerpoint/2010/main" val="10491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99592" y="1484784"/>
            <a:ext cx="7344816" cy="211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觀察冰箱裡貯藏較久的雞蛋與剛買到的新鮮雞蛋，比較</a:t>
            </a:r>
            <a:r>
              <a:rPr lang="zh-TW" altLang="en-US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看看</a:t>
            </a: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兩者的氣室大小有什麼差異？並想想看造成此結果的可能原因</a:t>
            </a:r>
            <a:r>
              <a:rPr lang="zh-TW" altLang="en-US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為何？</a:t>
            </a:r>
            <a:endParaRPr lang="en-US" altLang="zh-TW" b="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答</a:t>
            </a:r>
            <a:r>
              <a:rPr lang="zh-TW" altLang="en-US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D859C276-E64C-42C0-8657-92E06F9D2A9D}"/>
              </a:ext>
            </a:extLst>
          </p:cNvPr>
          <p:cNvSpPr/>
          <p:nvPr/>
        </p:nvSpPr>
        <p:spPr>
          <a:xfrm>
            <a:off x="1619110" y="2924944"/>
            <a:ext cx="63731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貯藏較久的蛋氣室會較</a:t>
            </a:r>
            <a:r>
              <a:rPr lang="zh-TW" altLang="en-US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大，氣</a:t>
            </a: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室的大小與雞蛋新鮮度有關。</a:t>
            </a:r>
            <a:r>
              <a:rPr lang="zh-TW" altLang="en-US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雞蛋存放</a:t>
            </a: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愈久，其內含的水分會不斷經由蛋殼散失，卵黃與蛋白因</a:t>
            </a:r>
            <a:r>
              <a:rPr lang="zh-TW" altLang="en-US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水分</a:t>
            </a: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散失而體積縮小，氣室因而變大。</a:t>
            </a: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xmlns="" id="{B23CC2D4-B112-49D1-90EB-BD715894A4DA}"/>
              </a:ext>
            </a:extLst>
          </p:cNvPr>
          <p:cNvCxnSpPr/>
          <p:nvPr/>
        </p:nvCxnSpPr>
        <p:spPr bwMode="auto">
          <a:xfrm>
            <a:off x="1619110" y="3540512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xmlns="" id="{548A6046-BE78-496F-BF01-50172DFA6768}"/>
              </a:ext>
            </a:extLst>
          </p:cNvPr>
          <p:cNvCxnSpPr/>
          <p:nvPr/>
        </p:nvCxnSpPr>
        <p:spPr bwMode="auto">
          <a:xfrm>
            <a:off x="1619110" y="4196635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xmlns="" id="{20C6E93E-F288-4181-A815-CAF8A26B9428}"/>
              </a:ext>
            </a:extLst>
          </p:cNvPr>
          <p:cNvCxnSpPr/>
          <p:nvPr/>
        </p:nvCxnSpPr>
        <p:spPr bwMode="auto">
          <a:xfrm>
            <a:off x="1619110" y="4823729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xmlns="" id="{20C6E93E-F288-4181-A815-CAF8A26B9428}"/>
              </a:ext>
            </a:extLst>
          </p:cNvPr>
          <p:cNvCxnSpPr/>
          <p:nvPr/>
        </p:nvCxnSpPr>
        <p:spPr bwMode="auto">
          <a:xfrm>
            <a:off x="1619110" y="5473690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xmlns="" id="{20C6E93E-F288-4181-A815-CAF8A26B9428}"/>
              </a:ext>
            </a:extLst>
          </p:cNvPr>
          <p:cNvCxnSpPr/>
          <p:nvPr/>
        </p:nvCxnSpPr>
        <p:spPr bwMode="auto">
          <a:xfrm>
            <a:off x="1619110" y="6097237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987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pic>
        <p:nvPicPr>
          <p:cNvPr id="18" name="圖片 17" descr="4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306997"/>
            <a:ext cx="6624736" cy="2689072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xmlns="" id="{0CE41EFC-8D76-4862-B648-F9A05A958DB4}"/>
              </a:ext>
            </a:extLst>
          </p:cNvPr>
          <p:cNvSpPr/>
          <p:nvPr/>
        </p:nvSpPr>
        <p:spPr>
          <a:xfrm>
            <a:off x="1259632" y="1484784"/>
            <a:ext cx="7272808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觀察雞蛋的外形，找到鈍端，用剪刀輕敲鈍端，敲出裂紋。</a:t>
            </a:r>
          </a:p>
        </p:txBody>
      </p:sp>
      <p:sp>
        <p:nvSpPr>
          <p:cNvPr id="14" name="矩形: 圓角 16">
            <a:extLst>
              <a:ext uri="{FF2B5EF4-FFF2-40B4-BE49-F238E27FC236}">
                <a16:creationId xmlns:a16="http://schemas.microsoft.com/office/drawing/2014/main" xmlns="" id="{1D959267-6EA6-46D9-8C3E-9DC491703FCE}"/>
              </a:ext>
            </a:extLst>
          </p:cNvPr>
          <p:cNvSpPr/>
          <p:nvPr/>
        </p:nvSpPr>
        <p:spPr bwMode="auto">
          <a:xfrm>
            <a:off x="702270" y="1470270"/>
            <a:ext cx="513820" cy="513819"/>
          </a:xfrm>
          <a:prstGeom prst="roundRect">
            <a:avLst/>
          </a:prstGeom>
          <a:solidFill>
            <a:srgbClr val="FDD23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kumimoji="1" lang="zh-TW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pic>
        <p:nvPicPr>
          <p:cNvPr id="9" name="圖片 8" descr="4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9" y="2465517"/>
            <a:ext cx="3456383" cy="4014991"/>
          </a:xfrm>
          <a:prstGeom prst="rect">
            <a:avLst/>
          </a:prstGeom>
        </p:spPr>
      </p:pic>
      <p:grpSp>
        <p:nvGrpSpPr>
          <p:cNvPr id="12" name="群組 11"/>
          <p:cNvGrpSpPr/>
          <p:nvPr/>
        </p:nvGrpSpPr>
        <p:grpSpPr>
          <a:xfrm>
            <a:off x="5004048" y="5013176"/>
            <a:ext cx="3096344" cy="954107"/>
            <a:chOff x="4286248" y="5000636"/>
            <a:chExt cx="3096344" cy="954107"/>
          </a:xfrm>
        </p:grpSpPr>
        <p:pic>
          <p:nvPicPr>
            <p:cNvPr id="10" name="圖片 9" descr="！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86248" y="5072074"/>
              <a:ext cx="502878" cy="472400"/>
            </a:xfrm>
            <a:prstGeom prst="rect">
              <a:avLst/>
            </a:prstGeom>
          </p:spPr>
        </p:pic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4857752" y="5000636"/>
              <a:ext cx="252484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b="0" dirty="0" smtClean="0">
                  <a:solidFill>
                    <a:srgbClr val="FF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注意不要弄破下方的殼膜。</a:t>
              </a:r>
              <a:endParaRPr lang="zh-TW" altLang="en-US" b="0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0CE41EFC-8D76-4862-B648-F9A05A958DB4}"/>
              </a:ext>
            </a:extLst>
          </p:cNvPr>
          <p:cNvSpPr/>
          <p:nvPr/>
        </p:nvSpPr>
        <p:spPr>
          <a:xfrm>
            <a:off x="1259632" y="1477527"/>
            <a:ext cx="7128792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用鑷子小心的將敲碎的外殼剝去，觀察氣室。</a:t>
            </a:r>
          </a:p>
        </p:txBody>
      </p:sp>
      <p:sp>
        <p:nvSpPr>
          <p:cNvPr id="15" name="矩形: 圓角 16">
            <a:extLst>
              <a:ext uri="{FF2B5EF4-FFF2-40B4-BE49-F238E27FC236}">
                <a16:creationId xmlns:a16="http://schemas.microsoft.com/office/drawing/2014/main" xmlns="" id="{1D959267-6EA6-46D9-8C3E-9DC491703FCE}"/>
              </a:ext>
            </a:extLst>
          </p:cNvPr>
          <p:cNvSpPr/>
          <p:nvPr/>
        </p:nvSpPr>
        <p:spPr bwMode="auto">
          <a:xfrm>
            <a:off x="702270" y="1501913"/>
            <a:ext cx="513820" cy="513819"/>
          </a:xfrm>
          <a:prstGeom prst="roundRect">
            <a:avLst/>
          </a:prstGeom>
          <a:solidFill>
            <a:srgbClr val="FDD23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kumimoji="1" lang="zh-TW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pic>
        <p:nvPicPr>
          <p:cNvPr id="8" name="圖片 7" descr="4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0876" y="2248767"/>
            <a:ext cx="3905380" cy="3916537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CE41EFC-8D76-4862-B648-F9A05A958DB4}"/>
              </a:ext>
            </a:extLst>
          </p:cNvPr>
          <p:cNvSpPr/>
          <p:nvPr/>
        </p:nvSpPr>
        <p:spPr>
          <a:xfrm>
            <a:off x="1259632" y="1477527"/>
            <a:ext cx="7128792" cy="1079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剪掉氣室上方與下方的殼膜，將殼膜內的內容物輕輕倒入燒杯中。</a:t>
            </a:r>
          </a:p>
        </p:txBody>
      </p:sp>
      <p:sp>
        <p:nvSpPr>
          <p:cNvPr id="13" name="矩形: 圓角 16">
            <a:extLst>
              <a:ext uri="{FF2B5EF4-FFF2-40B4-BE49-F238E27FC236}">
                <a16:creationId xmlns:a16="http://schemas.microsoft.com/office/drawing/2014/main" xmlns="" id="{1D959267-6EA6-46D9-8C3E-9DC491703FCE}"/>
              </a:ext>
            </a:extLst>
          </p:cNvPr>
          <p:cNvSpPr/>
          <p:nvPr/>
        </p:nvSpPr>
        <p:spPr bwMode="auto">
          <a:xfrm>
            <a:off x="702270" y="1501913"/>
            <a:ext cx="513820" cy="513819"/>
          </a:xfrm>
          <a:prstGeom prst="roundRect">
            <a:avLst/>
          </a:prstGeom>
          <a:solidFill>
            <a:srgbClr val="FDD23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kumimoji="1" lang="zh-TW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4788024" y="5523792"/>
            <a:ext cx="3600400" cy="523220"/>
            <a:chOff x="4286248" y="5010945"/>
            <a:chExt cx="3600400" cy="523220"/>
          </a:xfrm>
        </p:grpSpPr>
        <p:pic>
          <p:nvPicPr>
            <p:cNvPr id="15" name="圖片 14" descr="！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86248" y="5036355"/>
              <a:ext cx="502878" cy="472400"/>
            </a:xfrm>
            <a:prstGeom prst="rect">
              <a:avLst/>
            </a:prstGeom>
          </p:spPr>
        </p:pic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4857752" y="5010945"/>
              <a:ext cx="302889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b="0" dirty="0">
                  <a:solidFill>
                    <a:srgbClr val="FF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注意不要弄破卵黃。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pic>
        <p:nvPicPr>
          <p:cNvPr id="8" name="圖片 7" descr="4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4246" y="2780928"/>
            <a:ext cx="2455508" cy="3760536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0CE41EFC-8D76-4862-B648-F9A05A958DB4}"/>
              </a:ext>
            </a:extLst>
          </p:cNvPr>
          <p:cNvSpPr/>
          <p:nvPr/>
        </p:nvSpPr>
        <p:spPr>
          <a:xfrm>
            <a:off x="1259632" y="1477527"/>
            <a:ext cx="7128792" cy="1079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仔細觀察繫帶、蛋白、卵黃與卵黃上面的小白點等構造。</a:t>
            </a:r>
          </a:p>
        </p:txBody>
      </p:sp>
      <p:sp>
        <p:nvSpPr>
          <p:cNvPr id="21" name="矩形: 圓角 16">
            <a:extLst>
              <a:ext uri="{FF2B5EF4-FFF2-40B4-BE49-F238E27FC236}">
                <a16:creationId xmlns:a16="http://schemas.microsoft.com/office/drawing/2014/main" xmlns="" id="{1D959267-6EA6-46D9-8C3E-9DC491703FCE}"/>
              </a:ext>
            </a:extLst>
          </p:cNvPr>
          <p:cNvSpPr/>
          <p:nvPr/>
        </p:nvSpPr>
        <p:spPr bwMode="auto">
          <a:xfrm>
            <a:off x="702270" y="1501913"/>
            <a:ext cx="513820" cy="513819"/>
          </a:xfrm>
          <a:prstGeom prst="roundRect">
            <a:avLst/>
          </a:prstGeom>
          <a:solidFill>
            <a:srgbClr val="FDD23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endParaRPr kumimoji="1" lang="zh-TW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xmlns="" id="{B9122F37-5A9C-4F0A-B08B-22D9B718F522}"/>
              </a:ext>
            </a:extLst>
          </p:cNvPr>
          <p:cNvGrpSpPr/>
          <p:nvPr/>
        </p:nvGrpSpPr>
        <p:grpSpPr>
          <a:xfrm>
            <a:off x="3463414" y="1943623"/>
            <a:ext cx="2352106" cy="692727"/>
            <a:chOff x="2818642" y="5353479"/>
            <a:chExt cx="2352106" cy="692727"/>
          </a:xfrm>
        </p:grpSpPr>
        <p:pic>
          <p:nvPicPr>
            <p:cNvPr id="34" name="圖片 33">
              <a:extLst>
                <a:ext uri="{FF2B5EF4-FFF2-40B4-BE49-F238E27FC236}">
                  <a16:creationId xmlns:a16="http://schemas.microsoft.com/office/drawing/2014/main" xmlns="" id="{A60FB21C-8E8A-45A0-92B2-25006BE54F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74952"/>
            <a:stretch/>
          </p:blipFill>
          <p:spPr>
            <a:xfrm>
              <a:off x="2818642" y="5353479"/>
              <a:ext cx="576064" cy="692727"/>
            </a:xfrm>
            <a:prstGeom prst="rect">
              <a:avLst/>
            </a:prstGeom>
          </p:spPr>
        </p:pic>
        <p:grpSp>
          <p:nvGrpSpPr>
            <p:cNvPr id="35" name="群組 34">
              <a:extLst>
                <a:ext uri="{FF2B5EF4-FFF2-40B4-BE49-F238E27FC236}">
                  <a16:creationId xmlns:a16="http://schemas.microsoft.com/office/drawing/2014/main" xmlns="" id="{42C438B1-EEFB-402E-B291-2E0BC9E6027C}"/>
                </a:ext>
              </a:extLst>
            </p:cNvPr>
            <p:cNvGrpSpPr/>
            <p:nvPr/>
          </p:nvGrpSpPr>
          <p:grpSpPr>
            <a:xfrm>
              <a:off x="3450458" y="5364059"/>
              <a:ext cx="555242" cy="595645"/>
              <a:chOff x="226181" y="1588440"/>
              <a:chExt cx="544691" cy="584327"/>
            </a:xfrm>
          </p:grpSpPr>
          <p:sp>
            <p:nvSpPr>
              <p:cNvPr id="44" name="文字方塊 43">
                <a:extLst>
                  <a:ext uri="{FF2B5EF4-FFF2-40B4-BE49-F238E27FC236}">
                    <a16:creationId xmlns:a16="http://schemas.microsoft.com/office/drawing/2014/main" xmlns="" id="{42389E61-1AFE-464E-A50D-1D9E4B2F3BF1}"/>
                  </a:ext>
                </a:extLst>
              </p:cNvPr>
              <p:cNvSpPr txBox="1"/>
              <p:nvPr/>
            </p:nvSpPr>
            <p:spPr>
              <a:xfrm>
                <a:off x="292853" y="1588440"/>
                <a:ext cx="404458" cy="573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45" name="矩形: 圓角 21">
                <a:extLst>
                  <a:ext uri="{FF2B5EF4-FFF2-40B4-BE49-F238E27FC236}">
                    <a16:creationId xmlns:a16="http://schemas.microsoft.com/office/drawing/2014/main" xmlns="" id="{025A5062-9688-4F7B-B393-11C1D487639C}"/>
                  </a:ext>
                </a:extLst>
              </p:cNvPr>
              <p:cNvSpPr/>
              <p:nvPr/>
            </p:nvSpPr>
            <p:spPr bwMode="auto">
              <a:xfrm>
                <a:off x="266816" y="1660449"/>
                <a:ext cx="504056" cy="504056"/>
              </a:xfrm>
              <a:prstGeom prst="roundRect">
                <a:avLst/>
              </a:prstGeom>
              <a:solidFill>
                <a:srgbClr val="E1792E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46" name="文字方塊 45">
                <a:extLst>
                  <a:ext uri="{FF2B5EF4-FFF2-40B4-BE49-F238E27FC236}">
                    <a16:creationId xmlns:a16="http://schemas.microsoft.com/office/drawing/2014/main" xmlns="" id="{43414E9B-1531-4E6C-A195-494AA351B74F}"/>
                  </a:ext>
                </a:extLst>
              </p:cNvPr>
              <p:cNvSpPr txBox="1"/>
              <p:nvPr/>
            </p:nvSpPr>
            <p:spPr>
              <a:xfrm>
                <a:off x="226181" y="1659489"/>
                <a:ext cx="533407" cy="513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紀</a:t>
                </a:r>
              </a:p>
            </p:txBody>
          </p:sp>
        </p:grpSp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xmlns="" id="{87F0E561-9A81-4785-AD07-63982422DE3D}"/>
                </a:ext>
              </a:extLst>
            </p:cNvPr>
            <p:cNvGrpSpPr/>
            <p:nvPr/>
          </p:nvGrpSpPr>
          <p:grpSpPr>
            <a:xfrm>
              <a:off x="4053176" y="5364060"/>
              <a:ext cx="543739" cy="599425"/>
              <a:chOff x="245991" y="1588440"/>
              <a:chExt cx="533407" cy="588035"/>
            </a:xfrm>
          </p:grpSpPr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xmlns="" id="{B697E0D8-B0F4-4FEB-BB2A-56CB09DF086A}"/>
                  </a:ext>
                </a:extLst>
              </p:cNvPr>
              <p:cNvSpPr txBox="1"/>
              <p:nvPr/>
            </p:nvSpPr>
            <p:spPr>
              <a:xfrm>
                <a:off x="292853" y="1588440"/>
                <a:ext cx="404458" cy="573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42" name="矩形: 圓角 25">
                <a:extLst>
                  <a:ext uri="{FF2B5EF4-FFF2-40B4-BE49-F238E27FC236}">
                    <a16:creationId xmlns:a16="http://schemas.microsoft.com/office/drawing/2014/main" xmlns="" id="{CC48D7FE-7F09-4A95-9304-C83ADB94BBCA}"/>
                  </a:ext>
                </a:extLst>
              </p:cNvPr>
              <p:cNvSpPr/>
              <p:nvPr/>
            </p:nvSpPr>
            <p:spPr bwMode="auto">
              <a:xfrm>
                <a:off x="266816" y="1660449"/>
                <a:ext cx="504056" cy="504056"/>
              </a:xfrm>
              <a:prstGeom prst="roundRect">
                <a:avLst/>
              </a:prstGeom>
              <a:solidFill>
                <a:srgbClr val="E1792E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43" name="文字方塊 42">
                <a:extLst>
                  <a:ext uri="{FF2B5EF4-FFF2-40B4-BE49-F238E27FC236}">
                    <a16:creationId xmlns:a16="http://schemas.microsoft.com/office/drawing/2014/main" xmlns="" id="{900F295D-DD95-4B20-BF56-23F9A21568B0}"/>
                  </a:ext>
                </a:extLst>
              </p:cNvPr>
              <p:cNvSpPr txBox="1"/>
              <p:nvPr/>
            </p:nvSpPr>
            <p:spPr>
              <a:xfrm>
                <a:off x="245991" y="1663197"/>
                <a:ext cx="533407" cy="513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錄</a:t>
                </a:r>
              </a:p>
            </p:txBody>
          </p:sp>
        </p:grpSp>
        <p:grpSp>
          <p:nvGrpSpPr>
            <p:cNvPr id="37" name="群組 36">
              <a:extLst>
                <a:ext uri="{FF2B5EF4-FFF2-40B4-BE49-F238E27FC236}">
                  <a16:creationId xmlns:a16="http://schemas.microsoft.com/office/drawing/2014/main" xmlns="" id="{872C2D79-A8A5-4F25-81FD-90FD6DFC7C89}"/>
                </a:ext>
              </a:extLst>
            </p:cNvPr>
            <p:cNvGrpSpPr/>
            <p:nvPr/>
          </p:nvGrpSpPr>
          <p:grpSpPr>
            <a:xfrm>
              <a:off x="4656928" y="5364060"/>
              <a:ext cx="513820" cy="587223"/>
              <a:chOff x="266816" y="1588440"/>
              <a:chExt cx="504056" cy="576065"/>
            </a:xfrm>
          </p:grpSpPr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xmlns="" id="{4DCB0788-F895-4012-9FC9-0446E1808891}"/>
                  </a:ext>
                </a:extLst>
              </p:cNvPr>
              <p:cNvSpPr txBox="1"/>
              <p:nvPr/>
            </p:nvSpPr>
            <p:spPr>
              <a:xfrm>
                <a:off x="292853" y="1588440"/>
                <a:ext cx="404457" cy="573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39" name="矩形: 圓角 34">
                <a:extLst>
                  <a:ext uri="{FF2B5EF4-FFF2-40B4-BE49-F238E27FC236}">
                    <a16:creationId xmlns:a16="http://schemas.microsoft.com/office/drawing/2014/main" xmlns="" id="{8B7B2534-FEBB-4DCB-BEE2-5129BD8C52A4}"/>
                  </a:ext>
                </a:extLst>
              </p:cNvPr>
              <p:cNvSpPr/>
              <p:nvPr/>
            </p:nvSpPr>
            <p:spPr bwMode="auto">
              <a:xfrm>
                <a:off x="266816" y="1660449"/>
                <a:ext cx="504056" cy="504056"/>
              </a:xfrm>
              <a:prstGeom prst="roundRect">
                <a:avLst/>
              </a:prstGeom>
              <a:solidFill>
                <a:srgbClr val="E1792E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40" name="文字方塊 39">
                <a:extLst>
                  <a:ext uri="{FF2B5EF4-FFF2-40B4-BE49-F238E27FC236}">
                    <a16:creationId xmlns:a16="http://schemas.microsoft.com/office/drawing/2014/main" xmlns="" id="{945DB7DC-4CFB-4816-B29B-78F4F8AA361D}"/>
                  </a:ext>
                </a:extLst>
              </p:cNvPr>
              <p:cNvSpPr txBox="1"/>
              <p:nvPr/>
            </p:nvSpPr>
            <p:spPr>
              <a:xfrm>
                <a:off x="321869" y="1648565"/>
                <a:ext cx="377725" cy="513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44754" y="1433143"/>
            <a:ext cx="5314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 anchorCtr="1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3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將各部位名稱填入圖中。</a:t>
            </a:r>
            <a:endParaRPr lang="zh-TW" altLang="en-US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1052976" y="2794382"/>
            <a:ext cx="1895508" cy="584775"/>
            <a:chOff x="928662" y="2081198"/>
            <a:chExt cx="1895508" cy="584775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a.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21" name="直線接點 20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群組 22"/>
          <p:cNvGrpSpPr/>
          <p:nvPr/>
        </p:nvGrpSpPr>
        <p:grpSpPr>
          <a:xfrm>
            <a:off x="1052976" y="3736347"/>
            <a:ext cx="1895508" cy="584775"/>
            <a:chOff x="928662" y="2081198"/>
            <a:chExt cx="1895508" cy="584775"/>
          </a:xfrm>
        </p:grpSpPr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b.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25" name="直線接點 24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7" name="群組 26"/>
          <p:cNvGrpSpPr/>
          <p:nvPr/>
        </p:nvGrpSpPr>
        <p:grpSpPr>
          <a:xfrm>
            <a:off x="1052976" y="4580332"/>
            <a:ext cx="1895508" cy="584775"/>
            <a:chOff x="928662" y="2081198"/>
            <a:chExt cx="1895508" cy="584775"/>
          </a:xfrm>
        </p:grpSpPr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c.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29" name="直線接點 28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0" name="群組 29"/>
          <p:cNvGrpSpPr/>
          <p:nvPr/>
        </p:nvGrpSpPr>
        <p:grpSpPr>
          <a:xfrm>
            <a:off x="1052976" y="5336521"/>
            <a:ext cx="1895508" cy="584775"/>
            <a:chOff x="928662" y="2081198"/>
            <a:chExt cx="1895508" cy="584775"/>
          </a:xfrm>
        </p:grpSpPr>
        <p:sp>
          <p:nvSpPr>
            <p:cNvPr id="31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d.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32" name="直線接點 31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33" name="圖片 32" descr="5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7430" y="2807653"/>
            <a:ext cx="4261796" cy="2926356"/>
          </a:xfrm>
          <a:prstGeom prst="rect">
            <a:avLst/>
          </a:prstGeom>
        </p:spPr>
      </p:pic>
      <p:cxnSp>
        <p:nvCxnSpPr>
          <p:cNvPr id="35" name="直線接點 34"/>
          <p:cNvCxnSpPr/>
          <p:nvPr/>
        </p:nvCxnSpPr>
        <p:spPr bwMode="auto">
          <a:xfrm rot="10800000">
            <a:off x="2937128" y="3164843"/>
            <a:ext cx="1300184" cy="2778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接點 35"/>
          <p:cNvCxnSpPr/>
          <p:nvPr/>
        </p:nvCxnSpPr>
        <p:spPr bwMode="auto">
          <a:xfrm rot="10800000">
            <a:off x="3080004" y="4093537"/>
            <a:ext cx="1676412" cy="1714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接點 36"/>
          <p:cNvCxnSpPr/>
          <p:nvPr/>
        </p:nvCxnSpPr>
        <p:spPr bwMode="auto">
          <a:xfrm rot="10800000">
            <a:off x="3008566" y="4807917"/>
            <a:ext cx="250033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接點 37"/>
          <p:cNvCxnSpPr/>
          <p:nvPr/>
        </p:nvCxnSpPr>
        <p:spPr bwMode="auto">
          <a:xfrm rot="10800000" flipV="1">
            <a:off x="3080004" y="5379421"/>
            <a:ext cx="2286016" cy="2857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群組 53"/>
          <p:cNvGrpSpPr/>
          <p:nvPr/>
        </p:nvGrpSpPr>
        <p:grpSpPr>
          <a:xfrm>
            <a:off x="5076056" y="726249"/>
            <a:ext cx="3500462" cy="500066"/>
            <a:chOff x="4857752" y="1071546"/>
            <a:chExt cx="3500462" cy="500066"/>
          </a:xfrm>
        </p:grpSpPr>
        <p:sp>
          <p:nvSpPr>
            <p:cNvPr id="52" name="矩形 51"/>
            <p:cNvSpPr/>
            <p:nvPr/>
          </p:nvSpPr>
          <p:spPr bwMode="auto">
            <a:xfrm>
              <a:off x="6115052" y="1071546"/>
              <a:ext cx="2243162" cy="482400"/>
            </a:xfrm>
            <a:prstGeom prst="rect">
              <a:avLst/>
            </a:prstGeom>
            <a:noFill/>
            <a:ln w="9525" cap="flat" cmpd="sng" algn="ctr">
              <a:solidFill>
                <a:srgbClr val="E1792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36000" tIns="0" rIns="36000" bIns="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zh-TW" altLang="en-US" b="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　　 月 　日</a:t>
              </a:r>
              <a:endParaRPr lang="en-US" altLang="zh-TW" b="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4857752" y="1071546"/>
              <a:ext cx="1555748" cy="500066"/>
            </a:xfrm>
            <a:prstGeom prst="rect">
              <a:avLst/>
            </a:prstGeom>
            <a:solidFill>
              <a:srgbClr val="E179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36000" tIns="0" rIns="36000" bIns="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zh-TW" altLang="en-US" b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實驗日期</a:t>
              </a:r>
              <a:endPara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1796189" y="2809956"/>
            <a:ext cx="893441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蛋殼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1796189" y="3741941"/>
            <a:ext cx="893441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繫帶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1796189" y="4589073"/>
            <a:ext cx="893441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卵黃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Rectangle 4"/>
          <p:cNvSpPr>
            <a:spLocks noChangeArrowheads="1"/>
          </p:cNvSpPr>
          <p:nvPr/>
        </p:nvSpPr>
        <p:spPr bwMode="auto">
          <a:xfrm>
            <a:off x="1796189" y="5352510"/>
            <a:ext cx="893441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蛋白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1" name="群組 80">
            <a:extLst>
              <a:ext uri="{FF2B5EF4-FFF2-40B4-BE49-F238E27FC236}">
                <a16:creationId xmlns:a16="http://schemas.microsoft.com/office/drawing/2014/main" xmlns="" id="{8EF7BA75-05C5-4F10-B9CF-BF5EFA452626}"/>
              </a:ext>
            </a:extLst>
          </p:cNvPr>
          <p:cNvGrpSpPr/>
          <p:nvPr/>
        </p:nvGrpSpPr>
        <p:grpSpPr>
          <a:xfrm>
            <a:off x="730749" y="1340768"/>
            <a:ext cx="7427726" cy="5248356"/>
            <a:chOff x="730749" y="1340768"/>
            <a:chExt cx="7427726" cy="5248356"/>
          </a:xfrm>
        </p:grpSpPr>
        <p:grpSp>
          <p:nvGrpSpPr>
            <p:cNvPr id="82" name="群組 81">
              <a:extLst>
                <a:ext uri="{FF2B5EF4-FFF2-40B4-BE49-F238E27FC236}">
                  <a16:creationId xmlns:a16="http://schemas.microsoft.com/office/drawing/2014/main" xmlns="" id="{802FB964-490F-4300-8741-63962F3E4054}"/>
                </a:ext>
              </a:extLst>
            </p:cNvPr>
            <p:cNvGrpSpPr/>
            <p:nvPr/>
          </p:nvGrpSpPr>
          <p:grpSpPr>
            <a:xfrm>
              <a:off x="730749" y="1340768"/>
              <a:ext cx="513820" cy="617037"/>
              <a:chOff x="266816" y="1588440"/>
              <a:chExt cx="504056" cy="605312"/>
            </a:xfrm>
          </p:grpSpPr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xmlns="" id="{3D762FA0-1FC0-4C68-8C5D-F7DE0352B3F0}"/>
                  </a:ext>
                </a:extLst>
              </p:cNvPr>
              <p:cNvSpPr txBox="1"/>
              <p:nvPr/>
            </p:nvSpPr>
            <p:spPr>
              <a:xfrm>
                <a:off x="292853" y="1588440"/>
                <a:ext cx="42191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tx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85" name="矩形: 圓角 8">
                <a:extLst>
                  <a:ext uri="{FF2B5EF4-FFF2-40B4-BE49-F238E27FC236}">
                    <a16:creationId xmlns:a16="http://schemas.microsoft.com/office/drawing/2014/main" xmlns="" id="{45F7F0BB-7ADE-4DE4-B0BE-9057C54DE18B}"/>
                  </a:ext>
                </a:extLst>
              </p:cNvPr>
              <p:cNvSpPr/>
              <p:nvPr/>
            </p:nvSpPr>
            <p:spPr bwMode="auto">
              <a:xfrm>
                <a:off x="266816" y="1660449"/>
                <a:ext cx="504056" cy="504056"/>
              </a:xfrm>
              <a:prstGeom prst="roundRect">
                <a:avLst/>
              </a:prstGeom>
              <a:solidFill>
                <a:srgbClr val="E1792E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86" name="文字方塊 85">
                <a:extLst>
                  <a:ext uri="{FF2B5EF4-FFF2-40B4-BE49-F238E27FC236}">
                    <a16:creationId xmlns:a16="http://schemas.microsoft.com/office/drawing/2014/main" xmlns="" id="{5630D1C3-8C8C-48D1-89AB-304F0DDBF738}"/>
                  </a:ext>
                </a:extLst>
              </p:cNvPr>
              <p:cNvSpPr txBox="1"/>
              <p:nvPr/>
            </p:nvSpPr>
            <p:spPr>
              <a:xfrm>
                <a:off x="307630" y="1620089"/>
                <a:ext cx="404457" cy="573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3" name="矩形: 圓角 4">
              <a:extLst>
                <a:ext uri="{FF2B5EF4-FFF2-40B4-BE49-F238E27FC236}">
                  <a16:creationId xmlns:a16="http://schemas.microsoft.com/office/drawing/2014/main" xmlns="" id="{4E3A89AE-8866-43DB-BD0E-FDA316E31FF4}"/>
                </a:ext>
              </a:extLst>
            </p:cNvPr>
            <p:cNvSpPr/>
            <p:nvPr/>
          </p:nvSpPr>
          <p:spPr bwMode="auto">
            <a:xfrm>
              <a:off x="743365" y="1414172"/>
              <a:ext cx="7415110" cy="5174952"/>
            </a:xfrm>
            <a:prstGeom prst="roundRect">
              <a:avLst>
                <a:gd name="adj" fmla="val 1027"/>
              </a:avLst>
            </a:prstGeom>
            <a:noFill/>
            <a:ln w="28575" cap="flat" cmpd="sng" algn="ctr">
              <a:solidFill>
                <a:srgbClr val="E1792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91" name="矩形 90">
            <a:extLst>
              <a:ext uri="{FF2B5EF4-FFF2-40B4-BE49-F238E27FC236}">
                <a16:creationId xmlns:a16="http://schemas.microsoft.com/office/drawing/2014/main" xmlns="" id="{98F3224F-3EF6-435D-B5CC-7A35A328AC12}"/>
              </a:ext>
            </a:extLst>
          </p:cNvPr>
          <p:cNvSpPr/>
          <p:nvPr/>
        </p:nvSpPr>
        <p:spPr>
          <a:xfrm>
            <a:off x="539552" y="999634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依學生實際實驗情形填寫及繪製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utoUpdateAnimBg="0"/>
      <p:bldP spid="56" grpId="0" autoUpdateAnimBg="0"/>
      <p:bldP spid="57" grpId="0" autoUpdateAnimBg="0"/>
      <p:bldP spid="5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44754" y="1433143"/>
            <a:ext cx="5314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 anchorCtr="1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3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將各部位名稱填入圖中。</a:t>
            </a:r>
            <a:endParaRPr lang="zh-TW" altLang="en-US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4" name="群組 53"/>
          <p:cNvGrpSpPr/>
          <p:nvPr/>
        </p:nvGrpSpPr>
        <p:grpSpPr>
          <a:xfrm>
            <a:off x="5076056" y="726249"/>
            <a:ext cx="3500462" cy="500066"/>
            <a:chOff x="4857752" y="1071546"/>
            <a:chExt cx="3500462" cy="500066"/>
          </a:xfrm>
        </p:grpSpPr>
        <p:sp>
          <p:nvSpPr>
            <p:cNvPr id="52" name="矩形 51"/>
            <p:cNvSpPr/>
            <p:nvPr/>
          </p:nvSpPr>
          <p:spPr bwMode="auto">
            <a:xfrm>
              <a:off x="6115052" y="1071546"/>
              <a:ext cx="2243162" cy="482400"/>
            </a:xfrm>
            <a:prstGeom prst="rect">
              <a:avLst/>
            </a:prstGeom>
            <a:noFill/>
            <a:ln w="9525" cap="flat" cmpd="sng" algn="ctr">
              <a:solidFill>
                <a:srgbClr val="E1792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36000" tIns="0" rIns="36000" bIns="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zh-TW" altLang="en-US" b="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　　 月 　日</a:t>
              </a:r>
              <a:endParaRPr lang="en-US" altLang="zh-TW" b="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4857752" y="1071546"/>
              <a:ext cx="1555748" cy="500066"/>
            </a:xfrm>
            <a:prstGeom prst="rect">
              <a:avLst/>
            </a:prstGeom>
            <a:solidFill>
              <a:srgbClr val="E179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36000" tIns="0" rIns="36000" bIns="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zh-TW" altLang="en-US" b="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實驗日期</a:t>
              </a:r>
              <a:endPara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81" name="群組 80">
            <a:extLst>
              <a:ext uri="{FF2B5EF4-FFF2-40B4-BE49-F238E27FC236}">
                <a16:creationId xmlns:a16="http://schemas.microsoft.com/office/drawing/2014/main" xmlns="" id="{8EF7BA75-05C5-4F10-B9CF-BF5EFA452626}"/>
              </a:ext>
            </a:extLst>
          </p:cNvPr>
          <p:cNvGrpSpPr/>
          <p:nvPr/>
        </p:nvGrpSpPr>
        <p:grpSpPr>
          <a:xfrm>
            <a:off x="730749" y="1340768"/>
            <a:ext cx="7427726" cy="5248356"/>
            <a:chOff x="730749" y="1340768"/>
            <a:chExt cx="7427726" cy="5248356"/>
          </a:xfrm>
        </p:grpSpPr>
        <p:grpSp>
          <p:nvGrpSpPr>
            <p:cNvPr id="82" name="群組 81">
              <a:extLst>
                <a:ext uri="{FF2B5EF4-FFF2-40B4-BE49-F238E27FC236}">
                  <a16:creationId xmlns:a16="http://schemas.microsoft.com/office/drawing/2014/main" xmlns="" id="{802FB964-490F-4300-8741-63962F3E4054}"/>
                </a:ext>
              </a:extLst>
            </p:cNvPr>
            <p:cNvGrpSpPr/>
            <p:nvPr/>
          </p:nvGrpSpPr>
          <p:grpSpPr>
            <a:xfrm>
              <a:off x="730749" y="1340768"/>
              <a:ext cx="513820" cy="617037"/>
              <a:chOff x="266816" y="1588440"/>
              <a:chExt cx="504056" cy="605312"/>
            </a:xfrm>
          </p:grpSpPr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xmlns="" id="{3D762FA0-1FC0-4C68-8C5D-F7DE0352B3F0}"/>
                  </a:ext>
                </a:extLst>
              </p:cNvPr>
              <p:cNvSpPr txBox="1"/>
              <p:nvPr/>
            </p:nvSpPr>
            <p:spPr>
              <a:xfrm>
                <a:off x="292853" y="1588440"/>
                <a:ext cx="42191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tx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85" name="矩形: 圓角 8">
                <a:extLst>
                  <a:ext uri="{FF2B5EF4-FFF2-40B4-BE49-F238E27FC236}">
                    <a16:creationId xmlns:a16="http://schemas.microsoft.com/office/drawing/2014/main" xmlns="" id="{45F7F0BB-7ADE-4DE4-B0BE-9057C54DE18B}"/>
                  </a:ext>
                </a:extLst>
              </p:cNvPr>
              <p:cNvSpPr/>
              <p:nvPr/>
            </p:nvSpPr>
            <p:spPr bwMode="auto">
              <a:xfrm>
                <a:off x="266816" y="1660449"/>
                <a:ext cx="504056" cy="504056"/>
              </a:xfrm>
              <a:prstGeom prst="roundRect">
                <a:avLst/>
              </a:prstGeom>
              <a:solidFill>
                <a:srgbClr val="E1792E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86" name="文字方塊 85">
                <a:extLst>
                  <a:ext uri="{FF2B5EF4-FFF2-40B4-BE49-F238E27FC236}">
                    <a16:creationId xmlns:a16="http://schemas.microsoft.com/office/drawing/2014/main" xmlns="" id="{5630D1C3-8C8C-48D1-89AB-304F0DDBF738}"/>
                  </a:ext>
                </a:extLst>
              </p:cNvPr>
              <p:cNvSpPr txBox="1"/>
              <p:nvPr/>
            </p:nvSpPr>
            <p:spPr>
              <a:xfrm>
                <a:off x="307630" y="1620089"/>
                <a:ext cx="404457" cy="573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rPr>
                  <a:t>1</a:t>
                </a:r>
                <a:endParaRPr lang="zh-TW" altLang="en-US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3" name="矩形: 圓角 4">
              <a:extLst>
                <a:ext uri="{FF2B5EF4-FFF2-40B4-BE49-F238E27FC236}">
                  <a16:creationId xmlns:a16="http://schemas.microsoft.com/office/drawing/2014/main" xmlns="" id="{4E3A89AE-8866-43DB-BD0E-FDA316E31FF4}"/>
                </a:ext>
              </a:extLst>
            </p:cNvPr>
            <p:cNvSpPr/>
            <p:nvPr/>
          </p:nvSpPr>
          <p:spPr bwMode="auto">
            <a:xfrm>
              <a:off x="743365" y="1414172"/>
              <a:ext cx="7415110" cy="5174952"/>
            </a:xfrm>
            <a:prstGeom prst="roundRect">
              <a:avLst>
                <a:gd name="adj" fmla="val 1027"/>
              </a:avLst>
            </a:prstGeom>
            <a:noFill/>
            <a:ln w="28575" cap="flat" cmpd="sng" algn="ctr">
              <a:solidFill>
                <a:srgbClr val="E1792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91" name="矩形 90">
            <a:extLst>
              <a:ext uri="{FF2B5EF4-FFF2-40B4-BE49-F238E27FC236}">
                <a16:creationId xmlns:a16="http://schemas.microsoft.com/office/drawing/2014/main" xmlns="" id="{98F3224F-3EF6-435D-B5CC-7A35A328AC12}"/>
              </a:ext>
            </a:extLst>
          </p:cNvPr>
          <p:cNvSpPr/>
          <p:nvPr/>
        </p:nvSpPr>
        <p:spPr>
          <a:xfrm>
            <a:off x="539552" y="999634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依學生實際實驗情形填寫及繪製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9" name="群組 38"/>
          <p:cNvGrpSpPr/>
          <p:nvPr/>
        </p:nvGrpSpPr>
        <p:grpSpPr>
          <a:xfrm>
            <a:off x="6021278" y="3802356"/>
            <a:ext cx="1895508" cy="584775"/>
            <a:chOff x="928662" y="2081198"/>
            <a:chExt cx="1895508" cy="584775"/>
          </a:xfrm>
        </p:grpSpPr>
        <p:sp>
          <p:nvSpPr>
            <p:cNvPr id="40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f.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41" name="直線接點 40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2" name="群組 41"/>
          <p:cNvGrpSpPr/>
          <p:nvPr/>
        </p:nvGrpSpPr>
        <p:grpSpPr>
          <a:xfrm>
            <a:off x="6021278" y="4601445"/>
            <a:ext cx="1895508" cy="584775"/>
            <a:chOff x="928662" y="2081198"/>
            <a:chExt cx="1895508" cy="584775"/>
          </a:xfrm>
        </p:grpSpPr>
        <p:sp>
          <p:nvSpPr>
            <p:cNvPr id="43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g.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44" name="直線接點 43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45" name="圖片 44" descr="5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276" y="2808000"/>
            <a:ext cx="4261796" cy="2926356"/>
          </a:xfrm>
          <a:prstGeom prst="rect">
            <a:avLst/>
          </a:prstGeom>
        </p:spPr>
      </p:pic>
      <p:grpSp>
        <p:nvGrpSpPr>
          <p:cNvPr id="46" name="群組 45"/>
          <p:cNvGrpSpPr/>
          <p:nvPr/>
        </p:nvGrpSpPr>
        <p:grpSpPr>
          <a:xfrm>
            <a:off x="6021278" y="3087976"/>
            <a:ext cx="1895508" cy="584775"/>
            <a:chOff x="928662" y="2081198"/>
            <a:chExt cx="1895508" cy="584775"/>
          </a:xfrm>
        </p:grpSpPr>
        <p:sp>
          <p:nvSpPr>
            <p:cNvPr id="47" name="Rectangle 3"/>
            <p:cNvSpPr>
              <a:spLocks noChangeArrowheads="1"/>
            </p:cNvSpPr>
            <p:nvPr/>
          </p:nvSpPr>
          <p:spPr bwMode="auto">
            <a:xfrm>
              <a:off x="928662" y="2081198"/>
              <a:ext cx="50006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TW" sz="3200" b="0" dirty="0" smtClean="0">
                  <a:latin typeface="標楷體" pitchFamily="65" charset="-120"/>
                  <a:ea typeface="標楷體" pitchFamily="65" charset="-120"/>
                </a:rPr>
                <a:t>e.</a:t>
              </a:r>
              <a:endParaRPr lang="zh-TW" altLang="en-US" sz="3200" b="0" u="sng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48" name="直線接點 47"/>
            <p:cNvCxnSpPr/>
            <p:nvPr/>
          </p:nvCxnSpPr>
          <p:spPr bwMode="auto">
            <a:xfrm>
              <a:off x="1395410" y="2647950"/>
              <a:ext cx="142876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0" name="直線接點 49"/>
          <p:cNvCxnSpPr/>
          <p:nvPr/>
        </p:nvCxnSpPr>
        <p:spPr bwMode="auto">
          <a:xfrm rot="10800000">
            <a:off x="3078916" y="3465907"/>
            <a:ext cx="2916000" cy="21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線接點 50"/>
          <p:cNvCxnSpPr/>
          <p:nvPr/>
        </p:nvCxnSpPr>
        <p:spPr bwMode="auto">
          <a:xfrm rot="10800000">
            <a:off x="4950590" y="4944113"/>
            <a:ext cx="1008000" cy="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直線接點 52"/>
          <p:cNvCxnSpPr/>
          <p:nvPr/>
        </p:nvCxnSpPr>
        <p:spPr bwMode="auto">
          <a:xfrm flipH="1">
            <a:off x="5061400" y="4158303"/>
            <a:ext cx="90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6552694" y="3115873"/>
            <a:ext cx="1303809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小白點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Rectangle 4"/>
          <p:cNvSpPr>
            <a:spLocks noChangeArrowheads="1"/>
          </p:cNvSpPr>
          <p:nvPr/>
        </p:nvSpPr>
        <p:spPr bwMode="auto">
          <a:xfrm>
            <a:off x="6757878" y="3854427"/>
            <a:ext cx="893441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氣室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6757878" y="4645735"/>
            <a:ext cx="893441" cy="61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 anchorCtr="1">
            <a:spAutoFit/>
          </a:bodyPr>
          <a:lstStyle/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zh-TW" altLang="en-US" sz="3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穀膜</a:t>
            </a:r>
            <a:endParaRPr lang="en-US" altLang="zh-TW" sz="32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94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utoUpdateAnimBg="0"/>
      <p:bldP spid="60" grpId="0" autoUpdateAnimBg="0"/>
      <p:bldP spid="6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858322" y="1530274"/>
            <a:ext cx="468000" cy="468000"/>
          </a:xfrm>
          <a:prstGeom prst="roundRect">
            <a:avLst>
              <a:gd name="adj" fmla="val 15776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xmlns="" id="{0E003BEF-D0A6-4700-8F9B-2B14754B3944}"/>
              </a:ext>
            </a:extLst>
          </p:cNvPr>
          <p:cNvSpPr/>
          <p:nvPr/>
        </p:nvSpPr>
        <p:spPr bwMode="auto">
          <a:xfrm>
            <a:off x="743364" y="1414172"/>
            <a:ext cx="7573051" cy="5174952"/>
          </a:xfrm>
          <a:prstGeom prst="roundRect">
            <a:avLst>
              <a:gd name="adj" fmla="val 1027"/>
            </a:avLst>
          </a:prstGeom>
          <a:noFill/>
          <a:ln w="28575" cap="flat" cmpd="sng" algn="ctr">
            <a:solidFill>
              <a:srgbClr val="E1792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xmlns="" id="{AE0966D0-36D0-4FD9-8CC4-A28C1F48A8B6}"/>
              </a:ext>
            </a:extLst>
          </p:cNvPr>
          <p:cNvGrpSpPr/>
          <p:nvPr/>
        </p:nvGrpSpPr>
        <p:grpSpPr>
          <a:xfrm>
            <a:off x="2100458" y="3021388"/>
            <a:ext cx="6066334" cy="681132"/>
            <a:chOff x="1907704" y="5013176"/>
            <a:chExt cx="5352456" cy="991365"/>
          </a:xfrm>
        </p:grpSpPr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xmlns="" id="{6A72D50B-50B3-49C6-B11C-8FC95BAB1019}"/>
                </a:ext>
              </a:extLst>
            </p:cNvPr>
            <p:cNvCxnSpPr/>
            <p:nvPr/>
          </p:nvCxnSpPr>
          <p:spPr bwMode="auto">
            <a:xfrm>
              <a:off x="1907704" y="5013176"/>
              <a:ext cx="532859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xmlns="" id="{CAB0AD0D-2934-411B-9E44-BBE6AA6BB147}"/>
                </a:ext>
              </a:extLst>
            </p:cNvPr>
            <p:cNvCxnSpPr/>
            <p:nvPr/>
          </p:nvCxnSpPr>
          <p:spPr bwMode="auto">
            <a:xfrm>
              <a:off x="1931568" y="6004541"/>
              <a:ext cx="532859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714B39E-5098-43BC-AB9C-641D2F8F7A20}"/>
              </a:ext>
            </a:extLst>
          </p:cNvPr>
          <p:cNvSpPr/>
          <p:nvPr/>
        </p:nvSpPr>
        <p:spPr>
          <a:xfrm>
            <a:off x="1259633" y="1484784"/>
            <a:ext cx="6912768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根據</a:t>
            </a:r>
            <a:r>
              <a:rPr lang="zh-TW" altLang="en-US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步驟　 的</a:t>
            </a: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結果，一個雞蛋中所具有的各種構造，何者屬於卵細胞</a:t>
            </a:r>
            <a:r>
              <a:rPr lang="zh-TW" altLang="en-US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</a:t>
            </a:r>
            <a:r>
              <a:rPr lang="zh-TW" altLang="en-US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8E704CD9-E408-4C8A-A975-81F484489B07}"/>
              </a:ext>
            </a:extLst>
          </p:cNvPr>
          <p:cNvSpPr/>
          <p:nvPr/>
        </p:nvSpPr>
        <p:spPr>
          <a:xfrm>
            <a:off x="827584" y="1484784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endParaRPr lang="zh-TW" altLang="en-US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CD4162BA-9CDE-4CC0-9068-8D728CCEB867}"/>
              </a:ext>
            </a:extLst>
          </p:cNvPr>
          <p:cNvSpPr/>
          <p:nvPr/>
        </p:nvSpPr>
        <p:spPr>
          <a:xfrm>
            <a:off x="2124322" y="2413660"/>
            <a:ext cx="6066335" cy="13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因小白點內含細胞核，可推斷小白點和卵黃屬於卵細胞。</a:t>
            </a:r>
          </a:p>
        </p:txBody>
      </p:sp>
      <p:grpSp>
        <p:nvGrpSpPr>
          <p:cNvPr id="21" name="群組 20">
            <a:extLst>
              <a:ext uri="{FF2B5EF4-FFF2-40B4-BE49-F238E27FC236}">
                <a16:creationId xmlns:a16="http://schemas.microsoft.com/office/drawing/2014/main" xmlns="" id="{AE0966D0-36D0-4FD9-8CC4-A28C1F48A8B6}"/>
              </a:ext>
            </a:extLst>
          </p:cNvPr>
          <p:cNvGrpSpPr/>
          <p:nvPr/>
        </p:nvGrpSpPr>
        <p:grpSpPr>
          <a:xfrm>
            <a:off x="2100458" y="5016386"/>
            <a:ext cx="6066334" cy="1277308"/>
            <a:chOff x="1907704" y="5013176"/>
            <a:chExt cx="5352456" cy="1859075"/>
          </a:xfrm>
        </p:grpSpPr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xmlns="" id="{6A72D50B-50B3-49C6-B11C-8FC95BAB1019}"/>
                </a:ext>
              </a:extLst>
            </p:cNvPr>
            <p:cNvCxnSpPr/>
            <p:nvPr/>
          </p:nvCxnSpPr>
          <p:spPr bwMode="auto">
            <a:xfrm>
              <a:off x="1907704" y="5013176"/>
              <a:ext cx="532859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xmlns="" id="{CAB0AD0D-2934-411B-9E44-BBE6AA6BB147}"/>
                </a:ext>
              </a:extLst>
            </p:cNvPr>
            <p:cNvCxnSpPr/>
            <p:nvPr/>
          </p:nvCxnSpPr>
          <p:spPr bwMode="auto">
            <a:xfrm>
              <a:off x="1931568" y="5962292"/>
              <a:ext cx="532859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xmlns="" id="{CAB0AD0D-2934-411B-9E44-BBE6AA6BB147}"/>
                </a:ext>
              </a:extLst>
            </p:cNvPr>
            <p:cNvCxnSpPr/>
            <p:nvPr/>
          </p:nvCxnSpPr>
          <p:spPr bwMode="auto">
            <a:xfrm>
              <a:off x="1931568" y="6872251"/>
              <a:ext cx="532859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5714B39E-5098-43BC-AB9C-641D2F8F7A20}"/>
              </a:ext>
            </a:extLst>
          </p:cNvPr>
          <p:cNvSpPr/>
          <p:nvPr/>
        </p:nvSpPr>
        <p:spPr>
          <a:xfrm>
            <a:off x="1259633" y="3994873"/>
            <a:ext cx="6912768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spc="-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蛋白、卵黃、繫帶與蛋殼分別具有何種功能？</a:t>
            </a:r>
          </a:p>
          <a:p>
            <a:pPr algn="just">
              <a:lnSpc>
                <a:spcPct val="120000"/>
              </a:lnSpc>
            </a:pPr>
            <a:r>
              <a:rPr lang="zh-TW" altLang="en-US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</a:t>
            </a:r>
            <a:r>
              <a:rPr lang="zh-TW" altLang="en-US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8E704CD9-E408-4C8A-A975-81F484489B07}"/>
              </a:ext>
            </a:extLst>
          </p:cNvPr>
          <p:cNvSpPr/>
          <p:nvPr/>
        </p:nvSpPr>
        <p:spPr>
          <a:xfrm>
            <a:off x="827584" y="3994873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lang="zh-TW" altLang="en-US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CD4162BA-9CDE-4CC0-9068-8D728CCEB867}"/>
              </a:ext>
            </a:extLst>
          </p:cNvPr>
          <p:cNvSpPr/>
          <p:nvPr/>
        </p:nvSpPr>
        <p:spPr>
          <a:xfrm>
            <a:off x="2124322" y="4408646"/>
            <a:ext cx="60663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b="0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蛋白及卵黃可供應胚胎發育時所需要的營養；繫帶則可以固定卵黃的位置；蛋殼可以防止水分散失與保護受精卵。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xmlns="" id="{0E003BEF-D0A6-4700-8F9B-2B14754B3944}"/>
              </a:ext>
            </a:extLst>
          </p:cNvPr>
          <p:cNvSpPr/>
          <p:nvPr/>
        </p:nvSpPr>
        <p:spPr bwMode="auto">
          <a:xfrm>
            <a:off x="743364" y="1414172"/>
            <a:ext cx="7573051" cy="5174952"/>
          </a:xfrm>
          <a:prstGeom prst="roundRect">
            <a:avLst>
              <a:gd name="adj" fmla="val 1027"/>
            </a:avLst>
          </a:prstGeom>
          <a:noFill/>
          <a:ln w="28575" cap="flat" cmpd="sng" algn="ctr">
            <a:solidFill>
              <a:srgbClr val="E1792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100458" y="3518158"/>
            <a:ext cx="6066334" cy="1947262"/>
            <a:chOff x="2100458" y="3518158"/>
            <a:chExt cx="6066334" cy="1947262"/>
          </a:xfrm>
        </p:grpSpPr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xmlns="" id="{6A72D50B-50B3-49C6-B11C-8FC95BAB1019}"/>
                </a:ext>
              </a:extLst>
            </p:cNvPr>
            <p:cNvCxnSpPr/>
            <p:nvPr/>
          </p:nvCxnSpPr>
          <p:spPr bwMode="auto">
            <a:xfrm>
              <a:off x="2100458" y="3518158"/>
              <a:ext cx="603928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xmlns="" id="{CAB0AD0D-2934-411B-9E44-BBE6AA6BB147}"/>
                </a:ext>
              </a:extLst>
            </p:cNvPr>
            <p:cNvCxnSpPr/>
            <p:nvPr/>
          </p:nvCxnSpPr>
          <p:spPr bwMode="auto">
            <a:xfrm>
              <a:off x="2127505" y="4167245"/>
              <a:ext cx="603928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xmlns="" id="{CAB0AD0D-2934-411B-9E44-BBE6AA6BB147}"/>
                </a:ext>
              </a:extLst>
            </p:cNvPr>
            <p:cNvCxnSpPr/>
            <p:nvPr/>
          </p:nvCxnSpPr>
          <p:spPr bwMode="auto">
            <a:xfrm>
              <a:off x="2127505" y="4816332"/>
              <a:ext cx="603928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xmlns="" id="{CAB0AD0D-2934-411B-9E44-BBE6AA6BB147}"/>
                </a:ext>
              </a:extLst>
            </p:cNvPr>
            <p:cNvCxnSpPr/>
            <p:nvPr/>
          </p:nvCxnSpPr>
          <p:spPr bwMode="auto">
            <a:xfrm>
              <a:off x="2127505" y="5465420"/>
              <a:ext cx="603928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714B39E-5098-43BC-AB9C-641D2F8F7A20}"/>
              </a:ext>
            </a:extLst>
          </p:cNvPr>
          <p:cNvSpPr/>
          <p:nvPr/>
        </p:nvSpPr>
        <p:spPr>
          <a:xfrm>
            <a:off x="1259633" y="1484784"/>
            <a:ext cx="691276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市場上買到的雞蛋是否能孵出小雞？小白點中的卵細胞，染色體套數會是單套還是雙套？與受精的雞蛋有什麼差異？</a:t>
            </a:r>
          </a:p>
          <a:p>
            <a:pPr algn="just">
              <a:lnSpc>
                <a:spcPct val="120000"/>
              </a:lnSpc>
            </a:pPr>
            <a:r>
              <a:rPr lang="zh-TW" altLang="en-US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</a:t>
            </a:r>
            <a:r>
              <a:rPr lang="zh-TW" altLang="en-US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8E704CD9-E408-4C8A-A975-81F484489B07}"/>
              </a:ext>
            </a:extLst>
          </p:cNvPr>
          <p:cNvSpPr/>
          <p:nvPr/>
        </p:nvSpPr>
        <p:spPr>
          <a:xfrm>
            <a:off x="827584" y="1484784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endParaRPr lang="zh-TW" altLang="en-US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CD4162BA-9CDE-4CC0-9068-8D728CCEB867}"/>
              </a:ext>
            </a:extLst>
          </p:cNvPr>
          <p:cNvSpPr/>
          <p:nvPr/>
        </p:nvSpPr>
        <p:spPr>
          <a:xfrm>
            <a:off x="2124322" y="2910430"/>
            <a:ext cx="6066335" cy="259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市場上的蛋沒辦法孵出小雞。套數為單套。受精過的雞蛋小白點</a:t>
            </a:r>
            <a:r>
              <a:rPr lang="zh-TW" altLang="en-US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會發育</a:t>
            </a:r>
            <a:r>
              <a:rPr lang="zh-TW" altLang="en-US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成胚胎，血管網明顯、呈放射狀分布，氣室界線清楚。</a:t>
            </a:r>
          </a:p>
        </p:txBody>
      </p:sp>
    </p:spTree>
    <p:extLst>
      <p:ext uri="{BB962C8B-B14F-4D97-AF65-F5344CB8AC3E}">
        <p14:creationId xmlns:p14="http://schemas.microsoft.com/office/powerpoint/2010/main" val="263154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1_翰林國中自然教學PPT ">
  <a:themeElements>
    <a:clrScheme name="101國中教學ppt地理投影片母片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101國中教學ppt地理投影片母片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01國中教學ppt地理投影片母片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1國中教學ppt地理投影片母片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9069</TotalTime>
  <Words>444</Words>
  <Application>Microsoft Office PowerPoint</Application>
  <PresentationFormat>如螢幕大小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1_翰林國中自然教學PPT </vt:lpstr>
      <vt:lpstr>蛋的觀察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翰林出版事業股份有限公司</dc:title>
  <dc:creator>Hanlin</dc:creator>
  <cp:lastModifiedBy>HL</cp:lastModifiedBy>
  <cp:revision>550</cp:revision>
  <dcterms:created xsi:type="dcterms:W3CDTF">2005-06-29T07:38:14Z</dcterms:created>
  <dcterms:modified xsi:type="dcterms:W3CDTF">2019-12-23T06:49:28Z</dcterms:modified>
</cp:coreProperties>
</file>