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36004500" cy="43926125"/>
  <p:notesSz cx="6858000" cy="9144000"/>
  <p:defaultTextStyle>
    <a:defPPr>
      <a:defRPr lang="zh-TW"/>
    </a:defPPr>
    <a:lvl1pPr marL="0" algn="l" defTabSz="4560575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1pPr>
    <a:lvl2pPr marL="2280282" algn="l" defTabSz="4560575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2pPr>
    <a:lvl3pPr marL="4560575" algn="l" defTabSz="4560575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3pPr>
    <a:lvl4pPr marL="6840862" algn="l" defTabSz="4560575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4pPr>
    <a:lvl5pPr marL="9121150" algn="l" defTabSz="4560575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5pPr>
    <a:lvl6pPr marL="11401432" algn="l" defTabSz="4560575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6pPr>
    <a:lvl7pPr marL="13681720" algn="l" defTabSz="4560575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7pPr>
    <a:lvl8pPr marL="15962007" algn="l" defTabSz="4560575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8pPr>
    <a:lvl9pPr marL="18242289" algn="l" defTabSz="4560575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9696"/>
    <a:srgbClr val="96C8AA"/>
    <a:srgbClr val="96FFCD"/>
    <a:srgbClr val="64FFCD"/>
    <a:srgbClr val="28FFCD"/>
    <a:srgbClr val="A0D066"/>
    <a:srgbClr val="54E294"/>
    <a:srgbClr val="50E682"/>
    <a:srgbClr val="8DE353"/>
    <a:srgbClr val="64D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1150" autoAdjust="0"/>
  </p:normalViewPr>
  <p:slideViewPr>
    <p:cSldViewPr>
      <p:cViewPr>
        <p:scale>
          <a:sx n="17" d="100"/>
          <a:sy n="17" d="100"/>
        </p:scale>
        <p:origin x="-1284" y="-90"/>
      </p:cViewPr>
      <p:guideLst>
        <p:guide orient="horz" pos="13835"/>
        <p:guide pos="11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dministrator\Desktop\xc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dministrator\Desktop\xc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Administrator\Desktop\xc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Administrator\Desktop\xcl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Administrator\Desktop\xc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943608324792807"/>
          <c:y val="0.26704314710800436"/>
          <c:w val="0.40859884279246927"/>
          <c:h val="0.4819062999399877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6823703217334232"/>
                  <c:y val="-0.14576164090599791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62%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736986001749827"/>
                  <c:y val="4.0971128608923865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28%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3658729414287245E-2"/>
                  <c:y val="0.10079566443083521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10%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0%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5310723091068112"/>
                  <c:y val="-5.1864686893294105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0%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Sheet1!$A$8:$A$12</c:f>
              <c:strCache>
                <c:ptCount val="5"/>
                <c:pt idx="0">
                  <c:v>非常同意</c:v>
                </c:pt>
                <c:pt idx="1">
                  <c:v>同意</c:v>
                </c:pt>
                <c:pt idx="2">
                  <c:v>普通</c:v>
                </c:pt>
                <c:pt idx="3">
                  <c:v>不同意</c:v>
                </c:pt>
                <c:pt idx="4">
                  <c:v>很不同意</c:v>
                </c:pt>
              </c:strCache>
            </c:strRef>
          </c:cat>
          <c:val>
            <c:numRef>
              <c:f>Sheet1!$B$8:$B$12</c:f>
              <c:numCache>
                <c:formatCode>General</c:formatCode>
                <c:ptCount val="5"/>
                <c:pt idx="0">
                  <c:v>62</c:v>
                </c:pt>
                <c:pt idx="1">
                  <c:v>28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ln>
          <a:solidFill>
            <a:schemeClr val="accent5">
              <a:lumMod val="60000"/>
              <a:lumOff val="4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58934203814091946"/>
          <c:y val="5.0441617558336704E-2"/>
          <c:w val="0.38047403684508613"/>
          <c:h val="0.67506869447613493"/>
        </c:manualLayout>
      </c:layout>
      <c:overlay val="0"/>
      <c:txPr>
        <a:bodyPr/>
        <a:lstStyle/>
        <a:p>
          <a:pPr>
            <a:defRPr sz="3000">
              <a:latin typeface="標楷體" pitchFamily="65" charset="-120"/>
              <a:ea typeface="標楷體" pitchFamily="65" charset="-120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accent5">
        <a:lumMod val="60000"/>
        <a:lumOff val="40000"/>
      </a:schemeClr>
    </a:solidFill>
    <a:ln>
      <a:solidFill>
        <a:schemeClr val="accent5">
          <a:lumMod val="60000"/>
          <a:lumOff val="40000"/>
        </a:schemeClr>
      </a:solidFill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141266271541774E-2"/>
          <c:y val="0.19226090296941137"/>
          <c:w val="0.50184466960166829"/>
          <c:h val="0.47698219722819646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525133420822401"/>
                  <c:y val="-0.1090963108778070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56%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306345440572073"/>
                  <c:y val="-0.1425832918548918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23%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717957130358712"/>
                  <c:y val="6.3794838145231958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18%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5.1300332898857416E-2"/>
                  <c:y val="-3.103847217296218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1%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5727430202026818"/>
                  <c:y val="2.5054538475857454E-3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2%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Sheet1!$A$13:$A$17</c:f>
              <c:strCache>
                <c:ptCount val="5"/>
                <c:pt idx="0">
                  <c:v>非常同意</c:v>
                </c:pt>
                <c:pt idx="1">
                  <c:v>同意</c:v>
                </c:pt>
                <c:pt idx="2">
                  <c:v>普通</c:v>
                </c:pt>
                <c:pt idx="3">
                  <c:v>不同意</c:v>
                </c:pt>
                <c:pt idx="4">
                  <c:v>很不同意</c:v>
                </c:pt>
              </c:strCache>
            </c:strRef>
          </c:cat>
          <c:val>
            <c:numRef>
              <c:f>Sheet1!$B$13:$B$17</c:f>
              <c:numCache>
                <c:formatCode>General</c:formatCode>
                <c:ptCount val="5"/>
                <c:pt idx="0">
                  <c:v>56</c:v>
                </c:pt>
                <c:pt idx="1">
                  <c:v>23</c:v>
                </c:pt>
                <c:pt idx="2">
                  <c:v>18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764875268332997"/>
          <c:y val="3.6798132507751054E-2"/>
          <c:w val="0.34763091016574976"/>
          <c:h val="0.68243692872368267"/>
        </c:manualLayout>
      </c:layout>
      <c:overlay val="0"/>
      <c:txPr>
        <a:bodyPr/>
        <a:lstStyle/>
        <a:p>
          <a:pPr>
            <a:defRPr sz="3000">
              <a:latin typeface="標楷體" pitchFamily="65" charset="-120"/>
              <a:ea typeface="標楷體" pitchFamily="65" charset="-120"/>
            </a:defRPr>
          </a:pPr>
          <a:endParaRPr lang="zh-TW"/>
        </a:p>
      </c:txPr>
    </c:legend>
    <c:plotVisOnly val="1"/>
    <c:dispBlanksAs val="gap"/>
    <c:showDLblsOverMax val="0"/>
  </c:chart>
  <c:spPr>
    <a:ln>
      <a:solidFill>
        <a:schemeClr val="accent5">
          <a:lumMod val="60000"/>
          <a:lumOff val="40000"/>
        </a:schemeClr>
      </a:solidFill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797830465754059"/>
          <c:y val="0.16222751141524555"/>
          <c:w val="0.42680303359045529"/>
          <c:h val="0.4722096367728521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1212882764654418"/>
                  <c:y val="-0.2754728054826488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79%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4567454290794828E-2"/>
                  <c:y val="9.1741998534082575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 dirty="0">
                        <a:latin typeface="Times New Roman" pitchFamily="18" charset="0"/>
                        <a:cs typeface="Times New Roman" pitchFamily="18" charset="0"/>
                      </a:rPr>
                      <a:t>21%</a:t>
                    </a:r>
                    <a:endParaRPr lang="en-US" altLang="zh-TW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0%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113385826771648E-2"/>
                  <c:y val="-5.1404199475065616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0%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4352252843394576E-2"/>
                  <c:y val="-2.0154199475065616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0%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Sheet1!$A$18:$A$22</c:f>
              <c:strCache>
                <c:ptCount val="5"/>
                <c:pt idx="0">
                  <c:v>非常同意</c:v>
                </c:pt>
                <c:pt idx="1">
                  <c:v>同意</c:v>
                </c:pt>
                <c:pt idx="2">
                  <c:v>普通</c:v>
                </c:pt>
                <c:pt idx="3">
                  <c:v>不同意</c:v>
                </c:pt>
                <c:pt idx="4">
                  <c:v>很不同意</c:v>
                </c:pt>
              </c:strCache>
            </c:strRef>
          </c:cat>
          <c:val>
            <c:numRef>
              <c:f>Sheet1!$B$18:$B$22</c:f>
              <c:numCache>
                <c:formatCode>General</c:formatCode>
                <c:ptCount val="5"/>
                <c:pt idx="0">
                  <c:v>79</c:v>
                </c:pt>
                <c:pt idx="1">
                  <c:v>21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592923907169652"/>
          <c:y val="5.7614478909397944E-3"/>
          <c:w val="0.31745549665593925"/>
          <c:h val="0.66842475141425961"/>
        </c:manualLayout>
      </c:layout>
      <c:overlay val="0"/>
      <c:txPr>
        <a:bodyPr/>
        <a:lstStyle/>
        <a:p>
          <a:pPr>
            <a:defRPr sz="3000">
              <a:latin typeface="標楷體" pitchFamily="65" charset="-120"/>
              <a:ea typeface="標楷體" pitchFamily="65" charset="-120"/>
            </a:defRPr>
          </a:pPr>
          <a:endParaRPr lang="zh-TW"/>
        </a:p>
      </c:txPr>
    </c:legend>
    <c:plotVisOnly val="1"/>
    <c:dispBlanksAs val="gap"/>
    <c:showDLblsOverMax val="0"/>
  </c:chart>
  <c:spPr>
    <a:ln>
      <a:solidFill>
        <a:schemeClr val="accent5">
          <a:lumMod val="60000"/>
          <a:lumOff val="40000"/>
        </a:schemeClr>
      </a:solidFill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83216780764472"/>
          <c:y val="0.16550955889242472"/>
          <c:w val="0.45867244627136017"/>
          <c:h val="0.477389376077956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6591200359690306"/>
                  <c:y val="-0.10426964206087269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65%</a:t>
                    </a:r>
                    <a:endParaRPr lang="en-US" altLang="zh-TW" sz="3000"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897506561679794"/>
                  <c:y val="2.4278215223097192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25%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4911417322834844E-3"/>
                  <c:y val="-2.5941236512102703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0%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Sheet1!$A$28:$A$32</c:f>
              <c:strCache>
                <c:ptCount val="5"/>
                <c:pt idx="0">
                  <c:v>非常同意</c:v>
                </c:pt>
                <c:pt idx="1">
                  <c:v>同意</c:v>
                </c:pt>
                <c:pt idx="2">
                  <c:v>普通</c:v>
                </c:pt>
                <c:pt idx="3">
                  <c:v>不同意</c:v>
                </c:pt>
                <c:pt idx="4">
                  <c:v>很不同意</c:v>
                </c:pt>
              </c:strCache>
            </c:strRef>
          </c:cat>
          <c:val>
            <c:numRef>
              <c:f>Sheet1!$B$28:$B$32</c:f>
              <c:numCache>
                <c:formatCode>General</c:formatCode>
                <c:ptCount val="5"/>
                <c:pt idx="0">
                  <c:v>65</c:v>
                </c:pt>
                <c:pt idx="1">
                  <c:v>25</c:v>
                </c:pt>
                <c:pt idx="2">
                  <c:v>5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ln>
          <a:solidFill>
            <a:schemeClr val="accent5">
              <a:lumMod val="60000"/>
              <a:lumOff val="4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59062695248688013"/>
          <c:y val="3.8874190524942349E-2"/>
          <c:w val="0.35649614313885569"/>
          <c:h val="0.60683170640389428"/>
        </c:manualLayout>
      </c:layout>
      <c:overlay val="0"/>
      <c:txPr>
        <a:bodyPr/>
        <a:lstStyle/>
        <a:p>
          <a:pPr>
            <a:defRPr sz="3000">
              <a:latin typeface="標楷體" pitchFamily="65" charset="-120"/>
              <a:ea typeface="標楷體" pitchFamily="65" charset="-120"/>
            </a:defRPr>
          </a:pPr>
          <a:endParaRPr lang="zh-TW"/>
        </a:p>
      </c:txPr>
    </c:legend>
    <c:plotVisOnly val="1"/>
    <c:dispBlanksAs val="zero"/>
    <c:showDLblsOverMax val="0"/>
  </c:chart>
  <c:spPr>
    <a:ln>
      <a:solidFill>
        <a:schemeClr val="accent5">
          <a:lumMod val="60000"/>
          <a:lumOff val="40000"/>
        </a:schemeClr>
      </a:solidFill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14441068768661"/>
          <c:y val="6.9836540197383612E-2"/>
          <c:w val="0.6516743026997257"/>
          <c:h val="0.467384481936539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人數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5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工作表1!$A$2:$A$8</c:f>
              <c:strCache>
                <c:ptCount val="7"/>
                <c:pt idx="0">
                  <c:v>2分</c:v>
                </c:pt>
                <c:pt idx="1">
                  <c:v>5分</c:v>
                </c:pt>
                <c:pt idx="2">
                  <c:v>6分</c:v>
                </c:pt>
                <c:pt idx="3">
                  <c:v>7分</c:v>
                </c:pt>
                <c:pt idx="4">
                  <c:v>8分</c:v>
                </c:pt>
                <c:pt idx="5">
                  <c:v>9分</c:v>
                </c:pt>
                <c:pt idx="6">
                  <c:v>10分</c:v>
                </c:pt>
              </c:strCache>
            </c:strRef>
          </c:cat>
          <c:val>
            <c:numRef>
              <c:f>工作表1!$B$2:$B$8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7</c:v>
                </c:pt>
                <c:pt idx="4">
                  <c:v>12</c:v>
                </c:pt>
                <c:pt idx="5">
                  <c:v>15</c:v>
                </c:pt>
                <c:pt idx="6">
                  <c:v>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235136"/>
        <c:axId val="60254464"/>
      </c:barChart>
      <c:catAx>
        <c:axId val="6023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5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zh-TW"/>
          </a:p>
        </c:txPr>
        <c:crossAx val="60254464"/>
        <c:crosses val="autoZero"/>
        <c:auto val="1"/>
        <c:lblAlgn val="ctr"/>
        <c:lblOffset val="100"/>
        <c:noMultiLvlLbl val="0"/>
      </c:catAx>
      <c:valAx>
        <c:axId val="602544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5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zh-TW"/>
          </a:p>
        </c:txPr>
        <c:crossAx val="60235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284972526731592"/>
          <c:y val="0.11415766467541016"/>
          <c:w val="0.1565838856335254"/>
          <c:h val="0.68021753071762847"/>
        </c:manualLayout>
      </c:layout>
      <c:overlay val="0"/>
      <c:txPr>
        <a:bodyPr/>
        <a:lstStyle/>
        <a:p>
          <a:pPr>
            <a:defRPr sz="3000"/>
          </a:pPr>
          <a:endParaRPr lang="zh-TW"/>
        </a:p>
      </c:txPr>
    </c:legend>
    <c:plotVisOnly val="1"/>
    <c:dispBlanksAs val="gap"/>
    <c:showDLblsOverMax val="0"/>
  </c:chart>
  <c:spPr>
    <a:ln>
      <a:solidFill>
        <a:schemeClr val="accent5">
          <a:lumMod val="60000"/>
          <a:lumOff val="40000"/>
        </a:schemeClr>
      </a:solidFill>
    </a:ln>
  </c:spPr>
  <c:txPr>
    <a:bodyPr/>
    <a:lstStyle/>
    <a:p>
      <a:pPr>
        <a:defRPr>
          <a:latin typeface="標楷體" panose="03000509000000000000" pitchFamily="65" charset="-120"/>
          <a:ea typeface="標楷體" panose="03000509000000000000" pitchFamily="65" charset="-120"/>
        </a:defRPr>
      </a:pPr>
      <a:endParaRPr lang="zh-TW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998578389120329E-2"/>
          <c:y val="0.17094780130485904"/>
          <c:w val="0.513094345580137"/>
          <c:h val="0.51670910964422911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9497451881014868"/>
                  <c:y val="-0.16638961796442114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63%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134207036553058"/>
                  <c:y val="-8.0988129673880443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23%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4.9774899140449171E-2"/>
                  <c:y val="-7.5910646058903672E-3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8%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5.6597509038452329E-2"/>
                  <c:y val="-1.5059450727086709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6%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6599850955322512"/>
                  <c:y val="-1.3560639674955355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3000">
                        <a:latin typeface="Times New Roman" pitchFamily="18" charset="0"/>
                        <a:cs typeface="Times New Roman" pitchFamily="18" charset="0"/>
                      </a:rPr>
                      <a:t>0%</a:t>
                    </a:r>
                    <a:endParaRPr lang="en-US" altLang="zh-TW" sz="120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Sheet1!$A$23:$A$27</c:f>
              <c:strCache>
                <c:ptCount val="5"/>
                <c:pt idx="0">
                  <c:v>非常同意</c:v>
                </c:pt>
                <c:pt idx="1">
                  <c:v>同意</c:v>
                </c:pt>
                <c:pt idx="2">
                  <c:v>普通</c:v>
                </c:pt>
                <c:pt idx="3">
                  <c:v>不同意</c:v>
                </c:pt>
                <c:pt idx="4">
                  <c:v>很不同意</c:v>
                </c:pt>
              </c:strCache>
            </c:strRef>
          </c:cat>
          <c:val>
            <c:numRef>
              <c:f>Sheet1!$B$23:$B$27</c:f>
              <c:numCache>
                <c:formatCode>General</c:formatCode>
                <c:ptCount val="5"/>
                <c:pt idx="0">
                  <c:v>63</c:v>
                </c:pt>
                <c:pt idx="1">
                  <c:v>23</c:v>
                </c:pt>
                <c:pt idx="2">
                  <c:v>8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565441238088394"/>
          <c:y val="4.8388994806499691E-2"/>
          <c:w val="0.36160487148637654"/>
          <c:h val="0.61503391493380533"/>
        </c:manualLayout>
      </c:layout>
      <c:overlay val="0"/>
      <c:txPr>
        <a:bodyPr/>
        <a:lstStyle/>
        <a:p>
          <a:pPr>
            <a:defRPr sz="3000">
              <a:latin typeface="標楷體" pitchFamily="65" charset="-120"/>
              <a:ea typeface="標楷體" pitchFamily="65" charset="-120"/>
            </a:defRPr>
          </a:pPr>
          <a:endParaRPr lang="zh-TW"/>
        </a:p>
      </c:txPr>
    </c:legend>
    <c:plotVisOnly val="1"/>
    <c:dispBlanksAs val="gap"/>
    <c:showDLblsOverMax val="0"/>
  </c:chart>
  <c:spPr>
    <a:ln>
      <a:solidFill>
        <a:schemeClr val="accent5">
          <a:lumMod val="60000"/>
          <a:lumOff val="40000"/>
        </a:schemeClr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0.1235</cdr:x>
      <cdr:y>0.78092</cdr:y>
    </cdr:from>
    <cdr:to>
      <cdr:x>0.8289</cdr:x>
      <cdr:y>0.91854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73565" y="2350823"/>
          <a:ext cx="3847392" cy="4142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000" dirty="0" smtClean="0">
              <a:latin typeface="標楷體" pitchFamily="65" charset="-120"/>
              <a:ea typeface="標楷體" pitchFamily="65" charset="-120"/>
              <a:cs typeface="+mn-cs"/>
            </a:rPr>
            <a:t>圖一喜歡</a:t>
          </a:r>
          <a:r>
            <a:rPr lang="zh-TW" altLang="en-US" sz="3000" dirty="0">
              <a:latin typeface="標楷體" pitchFamily="65" charset="-120"/>
              <a:ea typeface="標楷體" pitchFamily="65" charset="-120"/>
              <a:cs typeface="+mn-cs"/>
            </a:rPr>
            <a:t>柿子圓餅圖</a:t>
          </a:r>
        </a:p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0.11616</cdr:x>
      <cdr:y>0.77363</cdr:y>
    </cdr:from>
    <cdr:to>
      <cdr:x>0.902</cdr:x>
      <cdr:y>0.95984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89290" y="2215100"/>
          <a:ext cx="4663270" cy="533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000" dirty="0" smtClean="0">
              <a:latin typeface="標楷體" pitchFamily="65" charset="-120"/>
              <a:ea typeface="標楷體" pitchFamily="65" charset="-120"/>
              <a:cs typeface="+mn-cs"/>
            </a:rPr>
            <a:t>圖二喜歡</a:t>
          </a:r>
          <a:r>
            <a:rPr lang="zh-TW" altLang="en-US" sz="3000" dirty="0">
              <a:latin typeface="標楷體" pitchFamily="65" charset="-120"/>
              <a:ea typeface="標楷體" pitchFamily="65" charset="-120"/>
              <a:cs typeface="+mn-cs"/>
            </a:rPr>
            <a:t>柿餅圓餅圖</a:t>
          </a:r>
        </a:p>
        <a:p xmlns:a="http://schemas.openxmlformats.org/drawingml/2006/main">
          <a:pPr algn="ctr"/>
          <a:endParaRPr lang="zh-TW" altLang="en-US" sz="35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0.00061</cdr:x>
      <cdr:y>0.66156</cdr:y>
    </cdr:from>
    <cdr:to>
      <cdr:x>1</cdr:x>
      <cdr:y>0.80379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3669" y="1890904"/>
          <a:ext cx="6010986" cy="406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000" dirty="0" smtClean="0">
              <a:latin typeface="標楷體" pitchFamily="65" charset="-120"/>
              <a:ea typeface="標楷體" pitchFamily="65" charset="-120"/>
              <a:cs typeface="+mn-cs"/>
            </a:rPr>
            <a:t>圖三消費者</a:t>
          </a:r>
          <a:r>
            <a:rPr lang="zh-TW" altLang="en-US" sz="3000" dirty="0">
              <a:latin typeface="標楷體" pitchFamily="65" charset="-120"/>
              <a:ea typeface="標楷體" pitchFamily="65" charset="-120"/>
              <a:cs typeface="+mn-cs"/>
            </a:rPr>
            <a:t>覺得柿子湯圓的餡很特別圓餅圖</a:t>
          </a:r>
        </a:p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0.64639</cdr:y>
    </cdr:from>
    <cdr:to>
      <cdr:x>1</cdr:x>
      <cdr:y>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0" y="2009160"/>
          <a:ext cx="6843836" cy="109909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60000"/>
            <a:lumOff val="40000"/>
          </a:schemeClr>
        </a:solidFill>
        <a:ln xmlns:a="http://schemas.openxmlformats.org/drawingml/2006/main">
          <a:solidFill>
            <a:schemeClr val="accent5">
              <a:lumMod val="60000"/>
              <a:lumOff val="40000"/>
            </a:schemeClr>
          </a:solidFill>
        </a:ln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000" dirty="0" smtClean="0">
              <a:latin typeface="標楷體" pitchFamily="65" charset="-120"/>
              <a:ea typeface="標楷體" pitchFamily="65" charset="-120"/>
              <a:cs typeface="+mn-cs"/>
            </a:rPr>
            <a:t>圖五若</a:t>
          </a:r>
          <a:r>
            <a:rPr lang="zh-TW" altLang="en-US" sz="3000" dirty="0">
              <a:latin typeface="標楷體" pitchFamily="65" charset="-120"/>
              <a:ea typeface="標楷體" pitchFamily="65" charset="-120"/>
              <a:cs typeface="+mn-cs"/>
            </a:rPr>
            <a:t>柿子湯圓在市場上販售願意購買者</a:t>
          </a:r>
        </a:p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0.11489</cdr:x>
      <cdr:y>0.77837</cdr:y>
    </cdr:from>
    <cdr:to>
      <cdr:x>0.90341</cdr:x>
      <cdr:y>1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809403" y="1795118"/>
          <a:ext cx="5555148" cy="5111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zh-TW" altLang="en-US" sz="3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圖六對於</a:t>
          </a:r>
          <a:r>
            <a: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rPr>
            <a:t>柿子湯圓的總滿意度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0.00432</cdr:x>
      <cdr:y>0.69944</cdr:y>
    </cdr:from>
    <cdr:to>
      <cdr:x>1</cdr:x>
      <cdr:y>0.79529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27959" y="2013317"/>
          <a:ext cx="6438847" cy="275898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5">
              <a:lumMod val="60000"/>
              <a:lumOff val="40000"/>
            </a:schemeClr>
          </a:solidFill>
        </a:ln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000" dirty="0" smtClean="0">
              <a:latin typeface="標楷體" pitchFamily="65" charset="-120"/>
              <a:ea typeface="標楷體" pitchFamily="65" charset="-120"/>
              <a:cs typeface="+mn-cs"/>
            </a:rPr>
            <a:t>圖四消費者</a:t>
          </a:r>
          <a:r>
            <a:rPr lang="zh-TW" altLang="en-US" sz="3000" dirty="0">
              <a:latin typeface="標楷體" pitchFamily="65" charset="-120"/>
              <a:ea typeface="標楷體" pitchFamily="65" charset="-120"/>
              <a:cs typeface="+mn-cs"/>
            </a:rPr>
            <a:t>覺得柿子湯圓內餡好吃圓餅圖</a:t>
          </a:r>
        </a:p>
        <a:p xmlns:a="http://schemas.openxmlformats.org/drawingml/2006/main">
          <a:endParaRPr lang="zh-TW" alt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BC1C8-D965-460F-8DC3-1CC0A82263A1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24063" y="685800"/>
            <a:ext cx="2809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6E146-BE88-44A1-AAF1-1411DA6A400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0888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6E146-BE88-44A1-AAF1-1411DA6A400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001125" y="20010790"/>
            <a:ext cx="24303038" cy="12133564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001125" y="32046741"/>
            <a:ext cx="24303038" cy="8785225"/>
          </a:xfrm>
        </p:spPr>
        <p:txBody>
          <a:bodyPr/>
          <a:lstStyle>
            <a:lvl1pPr marL="0" indent="0" algn="l">
              <a:buNone/>
              <a:defRPr sz="9000" b="1">
                <a:solidFill>
                  <a:schemeClr val="tx2"/>
                </a:solidFill>
              </a:defRPr>
            </a:lvl1pPr>
            <a:lvl2pPr marL="2283714" indent="0" algn="ctr">
              <a:buNone/>
            </a:lvl2pPr>
            <a:lvl3pPr marL="4567428" indent="0" algn="ctr">
              <a:buNone/>
            </a:lvl3pPr>
            <a:lvl4pPr marL="6851142" indent="0" algn="ctr">
              <a:buNone/>
            </a:lvl4pPr>
            <a:lvl5pPr marL="9134856" indent="0" algn="ctr">
              <a:buNone/>
            </a:lvl5pPr>
            <a:lvl6pPr marL="11418570" indent="0" algn="ctr">
              <a:buNone/>
            </a:lvl6pPr>
            <a:lvl7pPr marL="13702284" indent="0" algn="ctr">
              <a:buNone/>
            </a:lvl7pPr>
            <a:lvl8pPr marL="15985998" indent="0" algn="ctr">
              <a:buNone/>
            </a:lvl8pPr>
            <a:lvl9pPr marL="18269712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27752737" y="7990276"/>
            <a:ext cx="14642042" cy="1500188"/>
          </a:xfrm>
        </p:spPr>
        <p:txBody>
          <a:bodyPr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23354013" y="27257814"/>
            <a:ext cx="23427267" cy="1512189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1500188" y="0"/>
            <a:ext cx="2400300" cy="43926125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088073" y="0"/>
            <a:ext cx="412115" cy="43926125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3900488" y="0"/>
            <a:ext cx="716121" cy="43926125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4493947" y="0"/>
            <a:ext cx="906728" cy="43926125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418730" y="0"/>
            <a:ext cx="0" cy="43926125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3600450" y="0"/>
            <a:ext cx="0" cy="43926125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3363066" y="0"/>
            <a:ext cx="0" cy="43926125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6798645" y="0"/>
            <a:ext cx="0" cy="43926125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4200525" y="0"/>
            <a:ext cx="0" cy="43926125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35885808" y="0"/>
            <a:ext cx="0" cy="43926125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4800600" y="0"/>
            <a:ext cx="300038" cy="43926125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2400300" y="21963062"/>
            <a:ext cx="5100638" cy="8297157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5156676" y="31171997"/>
            <a:ext cx="2525607" cy="41083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4296127" y="35232057"/>
            <a:ext cx="540068" cy="878523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6552819" y="37073650"/>
            <a:ext cx="1080135" cy="175704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7500938" y="28796015"/>
            <a:ext cx="1440180" cy="2342727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5219330" y="31568793"/>
            <a:ext cx="2400300" cy="3314789"/>
          </a:xfrm>
        </p:spPr>
        <p:txBody>
          <a:bodyPr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6103263" y="1759092"/>
            <a:ext cx="6600825" cy="37479559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800225" y="1759085"/>
            <a:ext cx="23702963" cy="37479559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1800225" y="10249429"/>
            <a:ext cx="29403675" cy="31216833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001125" y="18546586"/>
            <a:ext cx="24303038" cy="13153434"/>
          </a:xfrm>
        </p:spPr>
        <p:txBody>
          <a:bodyPr/>
          <a:lstStyle>
            <a:lvl1pPr algn="l">
              <a:buNone/>
              <a:defRPr sz="15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001125" y="32090475"/>
            <a:ext cx="24303038" cy="8785225"/>
          </a:xfrm>
        </p:spPr>
        <p:txBody>
          <a:bodyPr anchor="t"/>
          <a:lstStyle>
            <a:lvl1pPr marL="0" indent="0">
              <a:buNone/>
              <a:defRPr sz="9000" b="1">
                <a:solidFill>
                  <a:schemeClr val="tx2"/>
                </a:solidFill>
              </a:defRPr>
            </a:lvl1pPr>
            <a:lvl2pPr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27747362" y="7966801"/>
            <a:ext cx="14642042" cy="1500188"/>
          </a:xfrm>
        </p:spPr>
        <p:txBody>
          <a:bodyPr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23354750" y="27239489"/>
            <a:ext cx="23427267" cy="1512189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1500188" y="0"/>
            <a:ext cx="2400300" cy="43926125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1088073" y="0"/>
            <a:ext cx="412115" cy="43926125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3900488" y="0"/>
            <a:ext cx="716121" cy="43926125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4493947" y="0"/>
            <a:ext cx="906728" cy="43926125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418730" y="0"/>
            <a:ext cx="0" cy="43926125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3600450" y="0"/>
            <a:ext cx="0" cy="43926125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3363066" y="0"/>
            <a:ext cx="0" cy="43926125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6798645" y="0"/>
            <a:ext cx="0" cy="43926125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4200525" y="0"/>
            <a:ext cx="0" cy="43926125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4800600" y="0"/>
            <a:ext cx="300038" cy="43926125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2400300" y="21963062"/>
            <a:ext cx="5100638" cy="829715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5216022" y="31171997"/>
            <a:ext cx="2525607" cy="41083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4296127" y="35232057"/>
            <a:ext cx="540068" cy="878523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6552819" y="37093172"/>
            <a:ext cx="1080135" cy="175704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7398720" y="28694097"/>
            <a:ext cx="1440180" cy="2342727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35823155" y="0"/>
            <a:ext cx="0" cy="43926125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5278676" y="31568793"/>
            <a:ext cx="2400300" cy="3314789"/>
          </a:xfrm>
        </p:spPr>
        <p:txBody>
          <a:bodyPr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1800225" y="10249429"/>
            <a:ext cx="14401800" cy="29284083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16814102" y="10249429"/>
            <a:ext cx="14401800" cy="29284083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0225" y="1748910"/>
            <a:ext cx="29703713" cy="7321021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1800225" y="15130110"/>
            <a:ext cx="14401800" cy="24891471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17214652" y="15130110"/>
            <a:ext cx="14401800" cy="24891471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1800225" y="10054202"/>
            <a:ext cx="14401800" cy="421690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0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17102138" y="10054202"/>
            <a:ext cx="14401800" cy="421690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0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34504313" y="0"/>
            <a:ext cx="0" cy="43926125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5492194" y="21062950"/>
            <a:ext cx="40412035" cy="1800225"/>
          </a:xfrm>
        </p:spPr>
        <p:txBody>
          <a:bodyPr anchor="b"/>
          <a:lstStyle>
            <a:lvl1pPr algn="l">
              <a:buNone/>
              <a:defRPr sz="10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26823352" y="1757045"/>
            <a:ext cx="6012752" cy="31919651"/>
          </a:xfrm>
        </p:spPr>
        <p:txBody>
          <a:bodyPr/>
          <a:lstStyle>
            <a:lvl1pPr marL="0" indent="0">
              <a:spcBef>
                <a:spcPts val="1998"/>
              </a:spcBef>
              <a:spcAft>
                <a:spcPts val="4995"/>
              </a:spcAft>
              <a:buNone/>
              <a:defRPr sz="6000"/>
            </a:lvl1pPr>
            <a:lvl2pPr>
              <a:buNone/>
              <a:defRPr sz="6000"/>
            </a:lvl2pPr>
            <a:lvl3pPr>
              <a:buNone/>
              <a:defRPr sz="5000"/>
            </a:lvl3pPr>
            <a:lvl4pPr>
              <a:buNone/>
              <a:defRPr sz="4500"/>
            </a:lvl4pPr>
            <a:lvl5pPr>
              <a:buNone/>
              <a:defRPr sz="45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24603075" y="0"/>
            <a:ext cx="0" cy="43926125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24382166" y="0"/>
            <a:ext cx="0" cy="43926125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35404425" y="0"/>
            <a:ext cx="0" cy="43926125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34804350" y="0"/>
            <a:ext cx="1200150" cy="43926125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35104388" y="0"/>
            <a:ext cx="0" cy="43926125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32116014" y="36605104"/>
            <a:ext cx="2160270" cy="351409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1200150" y="1757045"/>
            <a:ext cx="22202775" cy="40529171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34504313" y="0"/>
            <a:ext cx="0" cy="43926125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32116014" y="36605104"/>
            <a:ext cx="2160270" cy="351409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5406684" y="21062950"/>
            <a:ext cx="40412035" cy="1800225"/>
          </a:xfrm>
        </p:spPr>
        <p:txBody>
          <a:bodyPr anchor="b"/>
          <a:lstStyle>
            <a:lvl1pPr algn="l">
              <a:buNone/>
              <a:defRPr sz="10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24303038" cy="43926125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160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6640330" y="1696037"/>
            <a:ext cx="6000750" cy="31743946"/>
          </a:xfrm>
        </p:spPr>
        <p:txBody>
          <a:bodyPr rot="0" spcFirstLastPara="0" vertOverflow="overflow" horzOverflow="overflow" vert="horz" wrap="square" lIns="456743" tIns="228371" rIns="456743" bIns="228371" numCol="1" spcCol="1370228" rtlCol="0" fromWordArt="0" anchor="t" anchorCtr="0" forceAA="0" compatLnSpc="1">
            <a:normAutofit/>
          </a:bodyPr>
          <a:lstStyle>
            <a:lvl1pPr marL="0" indent="0">
              <a:spcBef>
                <a:spcPts val="500"/>
              </a:spcBef>
              <a:spcAft>
                <a:spcPts val="1998"/>
              </a:spcAft>
              <a:buFontTx/>
              <a:buNone/>
              <a:defRPr sz="6000"/>
            </a:lvl1pPr>
            <a:lvl2pPr>
              <a:defRPr sz="6000"/>
            </a:lvl2pPr>
            <a:lvl3pPr>
              <a:defRPr sz="5000"/>
            </a:lvl3pPr>
            <a:lvl4pPr>
              <a:defRPr sz="4500"/>
            </a:lvl4pPr>
            <a:lvl5pPr>
              <a:defRPr sz="45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35404425" y="0"/>
            <a:ext cx="0" cy="439261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34804350" y="0"/>
            <a:ext cx="1200150" cy="43926125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35104388" y="0"/>
            <a:ext cx="0" cy="43926125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24603075" y="0"/>
            <a:ext cx="0" cy="43926125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24382166" y="0"/>
            <a:ext cx="0" cy="43926125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34504313" y="0"/>
            <a:ext cx="0" cy="43926125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1800225" y="1759082"/>
            <a:ext cx="29403675" cy="7321021"/>
          </a:xfrm>
          <a:prstGeom prst="rect">
            <a:avLst/>
          </a:prstGeom>
        </p:spPr>
        <p:txBody>
          <a:bodyPr vert="horz" lIns="456743" tIns="228371" rIns="456743" bIns="228371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1800225" y="10249429"/>
            <a:ext cx="29403675" cy="31216833"/>
          </a:xfrm>
          <a:prstGeom prst="rect">
            <a:avLst/>
          </a:prstGeom>
        </p:spPr>
        <p:txBody>
          <a:bodyPr vert="horz" lIns="456743" tIns="228371" rIns="456743" bIns="228371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27401732" y="7403193"/>
            <a:ext cx="12884997" cy="1512189"/>
          </a:xfrm>
          <a:prstGeom prst="rect">
            <a:avLst/>
          </a:prstGeom>
        </p:spPr>
        <p:txBody>
          <a:bodyPr vert="horz" lIns="456743" tIns="228371" rIns="456743" bIns="228371" anchor="ctr" anchorCtr="0"/>
          <a:lstStyle>
            <a:lvl1pPr algn="r" eaLnBrk="1" latinLnBrk="0" hangingPunct="1">
              <a:defRPr kumimoji="0" sz="6000">
                <a:solidFill>
                  <a:schemeClr val="tx2"/>
                </a:solidFill>
              </a:defRPr>
            </a:lvl1pPr>
          </a:lstStyle>
          <a:p>
            <a:fld id="{07A13AD5-C5EE-424E-B4E6-CA690BFEE164}" type="datetimeFigureOut">
              <a:rPr lang="zh-TW" altLang="en-US" smtClean="0"/>
              <a:pPr/>
              <a:t>2017/4/19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23575216" y="24388642"/>
            <a:ext cx="20498858" cy="1440180"/>
          </a:xfrm>
          <a:prstGeom prst="rect">
            <a:avLst/>
          </a:prstGeom>
        </p:spPr>
        <p:txBody>
          <a:bodyPr vert="horz" lIns="456743" tIns="228371" rIns="456743" bIns="228371" anchor="ctr" anchorCtr="0"/>
          <a:lstStyle>
            <a:lvl1pPr algn="l" eaLnBrk="1" latinLnBrk="0" hangingPunct="1">
              <a:defRPr kumimoji="0" sz="6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300038" y="0"/>
            <a:ext cx="0" cy="43926125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35404425" y="0"/>
            <a:ext cx="0" cy="43926125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34804350" y="0"/>
            <a:ext cx="1200150" cy="43926125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35104388" y="0"/>
            <a:ext cx="0" cy="43926125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6743" tIns="228371" rIns="456743" bIns="228371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32116014" y="36605104"/>
            <a:ext cx="2160270" cy="351409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56743" tIns="228371" rIns="456743" bIns="22837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32008001" y="36727121"/>
            <a:ext cx="2400300" cy="3338386"/>
          </a:xfrm>
          <a:prstGeom prst="rect">
            <a:avLst/>
          </a:prstGeom>
        </p:spPr>
        <p:txBody>
          <a:bodyPr vert="horz" lIns="456743" tIns="228371" rIns="456743" bIns="228371" anchor="ctr"/>
          <a:lstStyle>
            <a:lvl1pPr algn="ctr" eaLnBrk="1" latinLnBrk="0" hangingPunct="1">
              <a:defRPr kumimoji="0" sz="7000" b="1">
                <a:solidFill>
                  <a:srgbClr val="FFFFFF"/>
                </a:solidFill>
              </a:defRPr>
            </a:lvl1pPr>
          </a:lstStyle>
          <a:p>
            <a:fld id="{47C8419C-53A0-4D18-98FB-1B67B23C52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15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70228" indent="-1370228" algn="l" rtl="0" eaLnBrk="1" latinLnBrk="0" hangingPunct="1">
        <a:spcBef>
          <a:spcPts val="2997"/>
        </a:spcBef>
        <a:buClr>
          <a:schemeClr val="accent1"/>
        </a:buClr>
        <a:buSzPct val="70000"/>
        <a:buFont typeface="Wingdings"/>
        <a:buChar char=""/>
        <a:defRPr kumimoji="0" sz="12000" kern="1200">
          <a:solidFill>
            <a:schemeClr val="tx1"/>
          </a:solidFill>
          <a:latin typeface="+mn-lt"/>
          <a:ea typeface="+mn-ea"/>
          <a:cs typeface="+mn-cs"/>
        </a:defRPr>
      </a:lvl1pPr>
      <a:lvl2pPr marL="3197200" indent="-137022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0500" kern="1200">
          <a:solidFill>
            <a:schemeClr val="tx1"/>
          </a:solidFill>
          <a:latin typeface="+mn-lt"/>
          <a:ea typeface="+mn-ea"/>
          <a:cs typeface="+mn-cs"/>
        </a:defRPr>
      </a:lvl2pPr>
      <a:lvl3pPr marL="4567428" indent="-913486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656" indent="-913486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7307885" indent="-913486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8678113" indent="-913486" algn="l" rtl="0" eaLnBrk="1" latinLnBrk="0" hangingPunct="1">
        <a:spcBef>
          <a:spcPct val="20000"/>
        </a:spcBef>
        <a:buClr>
          <a:schemeClr val="accent1"/>
        </a:buClr>
        <a:buChar char="•"/>
        <a:defRPr kumimoji="0" sz="8000" kern="1200">
          <a:solidFill>
            <a:schemeClr val="tx2"/>
          </a:solidFill>
          <a:latin typeface="+mn-lt"/>
          <a:ea typeface="+mn-ea"/>
          <a:cs typeface="+mn-cs"/>
        </a:defRPr>
      </a:lvl6pPr>
      <a:lvl7pPr marL="10048342" indent="-913486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70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1418570" indent="-913486" algn="l" rtl="0" eaLnBrk="1" latinLnBrk="0" hangingPunct="1">
        <a:spcBef>
          <a:spcPct val="20000"/>
        </a:spcBef>
        <a:buClr>
          <a:schemeClr val="accent2"/>
        </a:buClr>
        <a:buChar char="•"/>
        <a:defRPr kumimoji="0" sz="70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2788798" indent="-913486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70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2837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5674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8511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91348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14185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37022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59859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82697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18" Type="http://schemas.openxmlformats.org/officeDocument/2006/relationships/chart" Target="../charts/chart3.xml"/><Relationship Id="rId3" Type="http://schemas.openxmlformats.org/officeDocument/2006/relationships/image" Target="../media/image2.png"/><Relationship Id="rId21" Type="http://schemas.openxmlformats.org/officeDocument/2006/relationships/chart" Target="../charts/chart6.xml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1.xml"/><Relationship Id="rId20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chart" Target="../charts/chart4.xml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流程圖: 替代處理程序 10"/>
          <p:cNvSpPr/>
          <p:nvPr/>
        </p:nvSpPr>
        <p:spPr>
          <a:xfrm>
            <a:off x="4296078" y="228600"/>
            <a:ext cx="27003000" cy="2412268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ln w="50800" cmpd="sng">
            <a:solidFill>
              <a:schemeClr val="tx2">
                <a:lumMod val="40000"/>
                <a:lumOff val="60000"/>
              </a:schemeClr>
            </a:solidFill>
            <a:prstDash val="solid"/>
            <a:rou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9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愛不柿手金盞滿圓</a:t>
            </a:r>
            <a:r>
              <a:rPr lang="en-US" altLang="zh-TW" sz="9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----</a:t>
            </a:r>
            <a:r>
              <a:rPr lang="zh-TW" altLang="zh-TW" sz="9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人手一份的柿子湯圓</a:t>
            </a:r>
          </a:p>
        </p:txBody>
      </p:sp>
      <p:sp>
        <p:nvSpPr>
          <p:cNvPr id="73" name="流程圖: 替代處理程序 72"/>
          <p:cNvSpPr/>
          <p:nvPr/>
        </p:nvSpPr>
        <p:spPr>
          <a:xfrm>
            <a:off x="227837" y="2808934"/>
            <a:ext cx="35731596" cy="9649072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952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流程圖: 替代處理程序 76"/>
          <p:cNvSpPr/>
          <p:nvPr/>
        </p:nvSpPr>
        <p:spPr>
          <a:xfrm>
            <a:off x="124624" y="32429003"/>
            <a:ext cx="35691256" cy="11293756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流程圖: 替代處理程序 77"/>
          <p:cNvSpPr/>
          <p:nvPr/>
        </p:nvSpPr>
        <p:spPr>
          <a:xfrm>
            <a:off x="149202" y="12818046"/>
            <a:ext cx="35642100" cy="8928992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文字方塊 78"/>
          <p:cNvSpPr txBox="1"/>
          <p:nvPr/>
        </p:nvSpPr>
        <p:spPr>
          <a:xfrm>
            <a:off x="1150079" y="2954284"/>
            <a:ext cx="49685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研究動機</a:t>
            </a:r>
            <a:r>
              <a:rPr lang="en-US" altLang="zh-TW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</p:txBody>
      </p:sp>
      <p:sp>
        <p:nvSpPr>
          <p:cNvPr id="83" name="圓角矩形 82"/>
          <p:cNvSpPr/>
          <p:nvPr/>
        </p:nvSpPr>
        <p:spPr>
          <a:xfrm>
            <a:off x="430480" y="3779287"/>
            <a:ext cx="17716624" cy="831867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  </a:t>
            </a:r>
            <a:endParaRPr lang="zh-TW" altLang="en-US" dirty="0"/>
          </a:p>
        </p:txBody>
      </p:sp>
      <p:sp>
        <p:nvSpPr>
          <p:cNvPr id="81" name="文字方塊 80"/>
          <p:cNvSpPr txBox="1"/>
          <p:nvPr/>
        </p:nvSpPr>
        <p:spPr>
          <a:xfrm>
            <a:off x="19010362" y="4171209"/>
            <a:ext cx="3672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94" name="文字方塊 93"/>
          <p:cNvSpPr txBox="1"/>
          <p:nvPr/>
        </p:nvSpPr>
        <p:spPr>
          <a:xfrm>
            <a:off x="19777722" y="2864582"/>
            <a:ext cx="30963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研究目的</a:t>
            </a:r>
            <a:r>
              <a:rPr lang="en-US" altLang="zh-TW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sz="5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96" name="群組 95"/>
          <p:cNvGrpSpPr/>
          <p:nvPr/>
        </p:nvGrpSpPr>
        <p:grpSpPr>
          <a:xfrm>
            <a:off x="18522161" y="3714588"/>
            <a:ext cx="17137904" cy="8420151"/>
            <a:chOff x="19741877" y="2322552"/>
            <a:chExt cx="16201800" cy="17497943"/>
          </a:xfrm>
        </p:grpSpPr>
        <p:sp>
          <p:nvSpPr>
            <p:cNvPr id="97" name="流程圖: 替代處理程序 96"/>
            <p:cNvSpPr/>
            <p:nvPr/>
          </p:nvSpPr>
          <p:spPr>
            <a:xfrm>
              <a:off x="19741877" y="2322552"/>
              <a:ext cx="16201800" cy="17497943"/>
            </a:xfrm>
            <a:prstGeom prst="flowChartAlternateProcess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" name="流程圖: 結束點 97"/>
            <p:cNvSpPr/>
            <p:nvPr/>
          </p:nvSpPr>
          <p:spPr>
            <a:xfrm>
              <a:off x="20109357" y="3160437"/>
              <a:ext cx="15489881" cy="9833032"/>
            </a:xfrm>
            <a:prstGeom prst="flowChartTerminator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r>
                <a:rPr lang="zh-TW" altLang="en-US" sz="4000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一、</a:t>
              </a:r>
              <a:r>
                <a:rPr lang="zh-TW" altLang="zh-TW" sz="4000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了解</a:t>
              </a:r>
              <a:r>
                <a:rPr lang="zh-TW" altLang="zh-TW" sz="4000" b="1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湯圓及元宵的</a:t>
              </a:r>
              <a:r>
                <a:rPr lang="zh-TW" altLang="zh-TW" sz="4000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起源</a:t>
              </a:r>
              <a:endPara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3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   湯圓</a:t>
              </a:r>
              <a:r>
                <a:rPr lang="zh-TW" altLang="en-US" sz="3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是中國的代表小吃之一。起源於宋朝，當時各地興起吃有趣的食品，用糯米粉和水製成糯米球，又因爲這種糯米球煮在鍋裡載浮載沉，所以最早人們皆稱為「</a:t>
              </a:r>
              <a:r>
                <a:rPr lang="zh-TW" altLang="en-US" sz="3200" b="1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浮元子</a:t>
              </a:r>
              <a:r>
                <a:rPr lang="zh-TW" altLang="en-US" sz="3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」，後來有人把「浮元子」改稱為</a:t>
              </a:r>
              <a:r>
                <a:rPr lang="zh-TW" altLang="en-US" sz="3200" b="1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湯圓</a:t>
              </a:r>
              <a:r>
                <a:rPr lang="zh-TW" altLang="en-US" sz="3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。</a:t>
              </a:r>
              <a:endParaRPr lang="en-US" altLang="zh-TW" sz="3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3200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   元宵</a:t>
              </a:r>
              <a:r>
                <a:rPr lang="zh-TW" altLang="en-US" sz="3200" b="1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與湯圓不同</a:t>
              </a:r>
              <a:r>
                <a:rPr lang="zh-TW" altLang="en-US" sz="32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的是元宵是先將餡料搓圓，冷凍後沾水，以水的黏性沾取糯米粉，滾動約八次後，使其表面光滑無粉痕，下鍋煮時容易吸收水分，煮熟後，吃起來香甜可口</a:t>
              </a:r>
              <a:r>
                <a:rPr lang="zh-TW" altLang="en-US" sz="3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。</a:t>
              </a:r>
              <a:endParaRPr lang="zh-TW" altLang="en-US" sz="4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5" name="文字方塊 104"/>
          <p:cNvSpPr txBox="1"/>
          <p:nvPr/>
        </p:nvSpPr>
        <p:spPr>
          <a:xfrm>
            <a:off x="1655012" y="12876839"/>
            <a:ext cx="59766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研究方法</a:t>
            </a:r>
            <a:r>
              <a:rPr lang="en-US" altLang="zh-TW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5" name="流程圖: 替代處理程序 94"/>
          <p:cNvSpPr/>
          <p:nvPr/>
        </p:nvSpPr>
        <p:spPr>
          <a:xfrm>
            <a:off x="571378" y="13738614"/>
            <a:ext cx="34933182" cy="5488144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流程圖: 替代處理程序 124"/>
          <p:cNvSpPr/>
          <p:nvPr/>
        </p:nvSpPr>
        <p:spPr>
          <a:xfrm>
            <a:off x="879671" y="13942445"/>
            <a:ext cx="34437072" cy="4636241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0" name="表格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334816"/>
              </p:ext>
            </p:extLst>
          </p:nvPr>
        </p:nvGraphicFramePr>
        <p:xfrm>
          <a:off x="1028740" y="16952844"/>
          <a:ext cx="17145121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6061"/>
                <a:gridCol w="3534765"/>
                <a:gridCol w="3534765"/>
                <a:gridCol w="3534765"/>
                <a:gridCol w="3534765"/>
              </a:tblGrid>
              <a:tr h="2000264">
                <a:tc>
                  <a:txBody>
                    <a:bodyPr/>
                    <a:lstStyle/>
                    <a:p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將糯米粉和細砂糖以及水混合揉製均勻。</a:t>
                      </a:r>
                      <a:endParaRPr lang="zh-TW" altLang="en-US" sz="30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將上個步驟混合而成的糯米糰取乒乓球大小放入滾水中煮至成粿引。</a:t>
                      </a:r>
                      <a:endParaRPr lang="zh-TW" altLang="en-US" sz="30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準備手粉將上述粿引包入糯米糰內揉合均勻。</a:t>
                      </a:r>
                      <a:endParaRPr lang="zh-TW" altLang="en-US" sz="30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將糯米糰搓揉至條狀，分割成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克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/</a:t>
                      </a:r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個。</a:t>
                      </a:r>
                      <a:endParaRPr lang="zh-TW" altLang="en-US" sz="30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準備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個柿餅、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顆柿子，將柿子削皮削頭。</a:t>
                      </a:r>
                      <a:endParaRPr lang="zh-TW" altLang="en-US" sz="30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表格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642845"/>
              </p:ext>
            </p:extLst>
          </p:nvPr>
        </p:nvGraphicFramePr>
        <p:xfrm>
          <a:off x="18377459" y="16900067"/>
          <a:ext cx="16930806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2400"/>
                <a:gridCol w="3605635"/>
                <a:gridCol w="3864903"/>
                <a:gridCol w="5697868"/>
              </a:tblGrid>
              <a:tr h="2000264">
                <a:tc>
                  <a:txBody>
                    <a:bodyPr/>
                    <a:lstStyle/>
                    <a:p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準備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克的細砂糖，並將柿餅切至條狀，將柿餅和細砂糖倒入果汁機打成泥狀。</a:t>
                      </a:r>
                      <a:endParaRPr lang="zh-TW" altLang="en-US" sz="30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將柿子切成丁狀；柿子泥與柿子丁混合冰入冷凍庫內放至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至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分鐘。</a:t>
                      </a:r>
                      <a:endParaRPr lang="zh-TW" altLang="en-US" sz="30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將餡包入糯米糰內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克</a:t>
                      </a:r>
                      <a:r>
                        <a:rPr kumimoji="0" 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/</a:t>
                      </a:r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個。</a:t>
                      </a:r>
                      <a:endParaRPr lang="zh-TW" altLang="en-US" sz="30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en-US" sz="3000" b="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將包好的糯米糰放入滾水煮熟就完成啦 ～</a:t>
                      </a:r>
                      <a:endParaRPr lang="zh-TW" altLang="en-US" sz="30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流程圖: 替代處理程序 66"/>
          <p:cNvSpPr/>
          <p:nvPr/>
        </p:nvSpPr>
        <p:spPr>
          <a:xfrm>
            <a:off x="155575" y="22179086"/>
            <a:ext cx="35635727" cy="9984907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文字方塊 68"/>
          <p:cNvSpPr txBox="1"/>
          <p:nvPr/>
        </p:nvSpPr>
        <p:spPr>
          <a:xfrm>
            <a:off x="1813172" y="22179086"/>
            <a:ext cx="40719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研究結果</a:t>
            </a:r>
            <a:r>
              <a:rPr lang="en-US" altLang="zh-TW" sz="5000" b="1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sz="5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3600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性別及年齡</a:t>
            </a:r>
            <a:endParaRPr kumimoji="1" 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38" name="圓角矩形 137"/>
          <p:cNvSpPr/>
          <p:nvPr/>
        </p:nvSpPr>
        <p:spPr>
          <a:xfrm>
            <a:off x="417093" y="32908278"/>
            <a:ext cx="19672785" cy="43986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" name="文字方塊 138"/>
          <p:cNvSpPr txBox="1"/>
          <p:nvPr/>
        </p:nvSpPr>
        <p:spPr>
          <a:xfrm>
            <a:off x="1452935" y="32375185"/>
            <a:ext cx="35445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討論與結論</a:t>
            </a:r>
            <a:endParaRPr lang="zh-TW" altLang="en-US" sz="50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5490" y="11321939"/>
            <a:ext cx="2115177" cy="160488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4" descr="「柿子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9847" y="10915968"/>
            <a:ext cx="2014085" cy="191275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5737" y="9779830"/>
            <a:ext cx="2457020" cy="183400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群組 23"/>
          <p:cNvGrpSpPr/>
          <p:nvPr/>
        </p:nvGrpSpPr>
        <p:grpSpPr>
          <a:xfrm>
            <a:off x="915889" y="3927755"/>
            <a:ext cx="17309850" cy="1857388"/>
            <a:chOff x="837254" y="5174936"/>
            <a:chExt cx="17309850" cy="1857388"/>
          </a:xfrm>
        </p:grpSpPr>
        <p:sp>
          <p:nvSpPr>
            <p:cNvPr id="135" name="矩形 134"/>
            <p:cNvSpPr/>
            <p:nvPr/>
          </p:nvSpPr>
          <p:spPr>
            <a:xfrm>
              <a:off x="837254" y="5174936"/>
              <a:ext cx="17073682" cy="1857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47" name="文字方塊 146"/>
            <p:cNvSpPr txBox="1"/>
            <p:nvPr/>
          </p:nvSpPr>
          <p:spPr>
            <a:xfrm>
              <a:off x="1071444" y="5174936"/>
              <a:ext cx="36433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b="1" dirty="0" smtClean="0">
                  <a:latin typeface="標楷體" pitchFamily="65" charset="-120"/>
                  <a:ea typeface="標楷體" pitchFamily="65" charset="-120"/>
                </a:rPr>
                <a:t>一、在地食材</a:t>
              </a:r>
              <a: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  <a:t>:</a:t>
              </a:r>
              <a:endParaRPr lang="zh-TW" altLang="en-US" sz="40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8" name="文字方塊 147"/>
            <p:cNvSpPr txBox="1"/>
            <p:nvPr/>
          </p:nvSpPr>
          <p:spPr>
            <a:xfrm>
              <a:off x="883104" y="5811862"/>
              <a:ext cx="172640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500" dirty="0" smtClean="0"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zh-TW" altLang="en-US" sz="3500" dirty="0">
                  <a:latin typeface="標楷體" pitchFamily="65" charset="-120"/>
                  <a:ea typeface="標楷體" pitchFamily="65" charset="-120"/>
                </a:rPr>
                <a:t>新竹盛產柿子，加上地理環境因素，每年在農曆九月時就會吹起九降風，在日曬中同時以「自然風乾」，達到紓解柿子產量過剩並生產具保存時效的柿餅。</a:t>
              </a:r>
            </a:p>
          </p:txBody>
        </p:sp>
      </p:grpSp>
      <p:sp>
        <p:nvSpPr>
          <p:cNvPr id="143" name="矩形 142"/>
          <p:cNvSpPr/>
          <p:nvPr/>
        </p:nvSpPr>
        <p:spPr>
          <a:xfrm>
            <a:off x="807348" y="8909727"/>
            <a:ext cx="17073682" cy="284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2" name="文字方塊 151"/>
          <p:cNvSpPr txBox="1"/>
          <p:nvPr/>
        </p:nvSpPr>
        <p:spPr>
          <a:xfrm>
            <a:off x="1059446" y="8987742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三、為冬至創造全新的湯圓口味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" name="文字方塊 152"/>
          <p:cNvSpPr txBox="1"/>
          <p:nvPr/>
        </p:nvSpPr>
        <p:spPr>
          <a:xfrm>
            <a:off x="865324" y="9588750"/>
            <a:ext cx="1726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3500" dirty="0">
                <a:latin typeface="標楷體" pitchFamily="65" charset="-120"/>
                <a:ea typeface="標楷體" pitchFamily="65" charset="-120"/>
              </a:rPr>
              <a:t>湯圓有「團圓」的意思，冬至像過年一樣重要，大家都會在這天吃湯圓。所以我們想要把新竹特產及湯圓融合在一起，做出不同於以往的內餡，能幫助柿農多一項能推廣的商品，並且讓消費者品嘗到全新口味的食品，經由此次試驗，我們做出完美比例的全新商品柿子湯圓，帶給消費者全新的體驗。</a:t>
            </a:r>
          </a:p>
        </p:txBody>
      </p:sp>
      <p:sp>
        <p:nvSpPr>
          <p:cNvPr id="142" name="矩形 141"/>
          <p:cNvSpPr/>
          <p:nvPr/>
        </p:nvSpPr>
        <p:spPr>
          <a:xfrm>
            <a:off x="831014" y="5905278"/>
            <a:ext cx="17073682" cy="2870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0" name="文字方塊 149"/>
          <p:cNvSpPr txBox="1"/>
          <p:nvPr/>
        </p:nvSpPr>
        <p:spPr>
          <a:xfrm>
            <a:off x="1079090" y="5983293"/>
            <a:ext cx="6215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二、柿子柿餅的食補功能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sz="4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1" name="文字方塊 150"/>
          <p:cNvSpPr txBox="1"/>
          <p:nvPr/>
        </p:nvSpPr>
        <p:spPr>
          <a:xfrm>
            <a:off x="1007203" y="6602750"/>
            <a:ext cx="171375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    柿子有「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慢性病治癒黃金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」之稱，內含葡萄糖、維生素</a:t>
            </a:r>
            <a:r>
              <a:rPr lang="en-US" sz="3500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、碘、鈣、磷、鐵、有機鍺、錳、烴基丙酸等，功能有增強免疫力、防止心臟病和癌症、中風、便秘等等多種功效。柿餅是柿子裡的果實，經過去皮加工而製成的食品，同於柿子的療效。柿子是個很棒的水果，被古希臘人稱「神仙的果實」。</a:t>
            </a:r>
          </a:p>
        </p:txBody>
      </p:sp>
      <p:pic>
        <p:nvPicPr>
          <p:cNvPr id="14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008" y="14516980"/>
            <a:ext cx="1785950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4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527" y="14521320"/>
            <a:ext cx="1857388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875" y="14521320"/>
            <a:ext cx="1857388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圖片 41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9330" y="14557039"/>
            <a:ext cx="1857388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4" name="圖片 43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741" y="14557039"/>
            <a:ext cx="1857388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5" name="圖片 44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5703" y="14503557"/>
            <a:ext cx="2000264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6" name="圖片 45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530" y="14521320"/>
            <a:ext cx="2000264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7" name="圖片 46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9949" y="14521320"/>
            <a:ext cx="2000264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8" name="圖片 47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0089" y="14557038"/>
            <a:ext cx="1915401" cy="21607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9" name="圖片 48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252" y="14553194"/>
            <a:ext cx="1981276" cy="21860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3" name="向右箭號 52"/>
          <p:cNvSpPr/>
          <p:nvPr/>
        </p:nvSpPr>
        <p:spPr>
          <a:xfrm>
            <a:off x="3710540" y="15166544"/>
            <a:ext cx="1000132" cy="642942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向右箭號 53"/>
          <p:cNvSpPr/>
          <p:nvPr/>
        </p:nvSpPr>
        <p:spPr>
          <a:xfrm>
            <a:off x="7061426" y="15255193"/>
            <a:ext cx="1000132" cy="642942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向右箭號 54"/>
          <p:cNvSpPr/>
          <p:nvPr/>
        </p:nvSpPr>
        <p:spPr>
          <a:xfrm>
            <a:off x="10615559" y="15342857"/>
            <a:ext cx="1000132" cy="642942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向右箭號 55"/>
          <p:cNvSpPr/>
          <p:nvPr/>
        </p:nvSpPr>
        <p:spPr>
          <a:xfrm>
            <a:off x="14136810" y="15342857"/>
            <a:ext cx="1000132" cy="642942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向右箭號 56"/>
          <p:cNvSpPr/>
          <p:nvPr/>
        </p:nvSpPr>
        <p:spPr>
          <a:xfrm>
            <a:off x="17780148" y="15370945"/>
            <a:ext cx="1000132" cy="642942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向右箭號 58"/>
          <p:cNvSpPr/>
          <p:nvPr/>
        </p:nvSpPr>
        <p:spPr>
          <a:xfrm>
            <a:off x="21389544" y="15342857"/>
            <a:ext cx="1000132" cy="642942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向右箭號 60"/>
          <p:cNvSpPr/>
          <p:nvPr/>
        </p:nvSpPr>
        <p:spPr>
          <a:xfrm>
            <a:off x="28538811" y="15245958"/>
            <a:ext cx="1214446" cy="1000132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7" name="向右箭號 176"/>
          <p:cNvSpPr/>
          <p:nvPr/>
        </p:nvSpPr>
        <p:spPr>
          <a:xfrm>
            <a:off x="24946238" y="15342857"/>
            <a:ext cx="1000132" cy="714380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8" name="文字方塊 197"/>
          <p:cNvSpPr txBox="1"/>
          <p:nvPr/>
        </p:nvSpPr>
        <p:spPr>
          <a:xfrm>
            <a:off x="1175959" y="14054376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一、實驗法－柿子湯圓的製作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6" name="流程圖: 替代處理程序 105"/>
          <p:cNvSpPr/>
          <p:nvPr/>
        </p:nvSpPr>
        <p:spPr>
          <a:xfrm>
            <a:off x="533470" y="19342501"/>
            <a:ext cx="34861744" cy="2116505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0" name="文字方塊 199"/>
          <p:cNvSpPr txBox="1"/>
          <p:nvPr/>
        </p:nvSpPr>
        <p:spPr>
          <a:xfrm>
            <a:off x="1071444" y="19342501"/>
            <a:ext cx="11501518" cy="632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二、問卷調查法－探討消費者對柿子湯圓的喜好度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1" name="矩形 200"/>
          <p:cNvSpPr/>
          <p:nvPr/>
        </p:nvSpPr>
        <p:spPr>
          <a:xfrm>
            <a:off x="821411" y="20035434"/>
            <a:ext cx="344331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根據本小組討論，決定為此研究製作一份詳細的問卷調查，專門探討關於此專題的結果與分析。而問卷內容分別由性別、年齡作為條件，發放於○○高中之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師生</a:t>
            </a:r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填寫。有效問卷為 </a:t>
            </a:r>
            <a:r>
              <a:rPr lang="en-US" sz="3500" b="1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60</a:t>
            </a:r>
            <a:r>
              <a:rPr 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份</a:t>
            </a:r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，探討對於此專題的深入調查。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35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152620"/>
              </p:ext>
            </p:extLst>
          </p:nvPr>
        </p:nvGraphicFramePr>
        <p:xfrm>
          <a:off x="571377" y="33778284"/>
          <a:ext cx="19215663" cy="364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4009"/>
                <a:gridCol w="9561654"/>
              </a:tblGrid>
              <a:tr h="605158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4000" b="1" kern="1200" dirty="0" err="1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優勢</a:t>
                      </a:r>
                      <a:r>
                        <a:rPr kumimoji="0" lang="en-US" altLang="zh-TW" sz="4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S</a:t>
                      </a:r>
                      <a:endParaRPr lang="zh-TW" altLang="en-US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3500" b="1" kern="1200" dirty="0" err="1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劣勢</a:t>
                      </a:r>
                      <a:r>
                        <a:rPr kumimoji="0" lang="en-US" altLang="zh-TW" sz="3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W</a:t>
                      </a:r>
                      <a:endParaRPr lang="zh-TW" altLang="en-US" sz="3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8741">
                <a:tc>
                  <a:txBody>
                    <a:bodyPr/>
                    <a:lstStyle/>
                    <a:p>
                      <a:pPr lvl="0" algn="l"/>
                      <a:r>
                        <a:rPr kumimoji="0" lang="en-US" altLang="zh-TW" sz="3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zh-TW" altLang="en-US" sz="3500" kern="1200" dirty="0" smtClean="0">
                          <a:solidFill>
                            <a:schemeClr val="tx1"/>
                          </a:solidFill>
                          <a:effectLst/>
                          <a:latin typeface="新細明體"/>
                          <a:ea typeface="新細明體"/>
                          <a:cs typeface="+mn-cs"/>
                        </a:rPr>
                        <a:t>、</a:t>
                      </a:r>
                      <a:r>
                        <a:rPr kumimoji="0" lang="en-US" altLang="zh-TW" sz="3500" kern="1200" dirty="0" err="1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市場湯圓獨特新口味</a:t>
                      </a:r>
                      <a:r>
                        <a:rPr kumimoji="0" lang="en-US" altLang="zh-TW" sz="3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。</a:t>
                      </a:r>
                      <a:endParaRPr kumimoji="0" lang="zh-TW" altLang="zh-TW" sz="3500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algn="l"/>
                      <a:r>
                        <a:rPr kumimoji="0" lang="en-US" altLang="zh-TW" sz="3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</a:t>
                      </a:r>
                      <a:r>
                        <a:rPr kumimoji="0" lang="zh-TW" altLang="en-US" sz="3500" kern="1200" dirty="0" smtClean="0">
                          <a:solidFill>
                            <a:schemeClr val="tx1"/>
                          </a:solidFill>
                          <a:effectLst/>
                          <a:latin typeface="新細明體"/>
                          <a:ea typeface="+mn-ea"/>
                          <a:cs typeface="+mn-cs"/>
                        </a:rPr>
                        <a:t>、</a:t>
                      </a:r>
                      <a:r>
                        <a:rPr kumimoji="0" lang="zh-TW" altLang="zh-TW" sz="3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口味清新，口齒留香。</a:t>
                      </a:r>
                      <a:endParaRPr lang="zh-TW" altLang="en-US" sz="35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3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zh-TW" altLang="en-US" sz="3500" kern="1200" dirty="0" smtClean="0">
                          <a:solidFill>
                            <a:schemeClr val="tx1"/>
                          </a:solidFill>
                          <a:effectLst/>
                          <a:latin typeface="新細明體"/>
                          <a:ea typeface="+mn-ea"/>
                          <a:cs typeface="+mn-cs"/>
                        </a:rPr>
                        <a:t>、</a:t>
                      </a:r>
                      <a:r>
                        <a:rPr kumimoji="0" lang="en-US" altLang="zh-TW" sz="3500" kern="1200" dirty="0" err="1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柿子有季節性</a:t>
                      </a:r>
                      <a:r>
                        <a:rPr kumimoji="0" lang="en-US" altLang="zh-TW" sz="3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。</a:t>
                      </a:r>
                      <a:endParaRPr lang="zh-TW" altLang="en-US" sz="35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53938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3500" b="1" kern="1200" dirty="0" err="1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機會</a:t>
                      </a:r>
                      <a:r>
                        <a:rPr kumimoji="0" lang="en-US" altLang="zh-TW" sz="3500" b="1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3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</a:t>
                      </a:r>
                      <a:endParaRPr lang="zh-TW" altLang="en-US" sz="3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3500" b="1" kern="1200" dirty="0" err="1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威脅</a:t>
                      </a:r>
                      <a:r>
                        <a:rPr kumimoji="0" lang="en-US" altLang="zh-TW" sz="35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T</a:t>
                      </a:r>
                      <a:endParaRPr lang="zh-TW" altLang="en-US" sz="3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99825">
                <a:tc>
                  <a:txBody>
                    <a:bodyPr/>
                    <a:lstStyle/>
                    <a:p>
                      <a:r>
                        <a:rPr kumimoji="0" lang="en-US" altLang="zh-TW" sz="35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zh-TW" altLang="en-US" sz="3500" kern="1200" dirty="0" smtClean="0">
                          <a:solidFill>
                            <a:schemeClr val="tx1"/>
                          </a:solidFill>
                          <a:effectLst/>
                          <a:latin typeface="新細明體"/>
                          <a:ea typeface="+mn-ea"/>
                          <a:cs typeface="+mn-cs"/>
                        </a:rPr>
                        <a:t>、</a:t>
                      </a:r>
                      <a:r>
                        <a:rPr kumimoji="0" lang="zh-TW" altLang="zh-TW" sz="35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現代人好嚐鮮，對於新口味接受度高。</a:t>
                      </a:r>
                    </a:p>
                    <a:p>
                      <a:r>
                        <a:rPr kumimoji="0" lang="en-US" altLang="zh-TW" sz="35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</a:t>
                      </a:r>
                      <a:r>
                        <a:rPr kumimoji="0" lang="zh-TW" altLang="en-US" sz="3500" kern="1200" dirty="0" smtClean="0">
                          <a:solidFill>
                            <a:schemeClr val="tx1"/>
                          </a:solidFill>
                          <a:effectLst/>
                          <a:latin typeface="新細明體"/>
                          <a:ea typeface="+mn-ea"/>
                          <a:cs typeface="+mn-cs"/>
                        </a:rPr>
                        <a:t>、</a:t>
                      </a:r>
                      <a:r>
                        <a:rPr kumimoji="0" lang="zh-TW" altLang="zh-TW" sz="35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網路發達，新產品資訊易流通，曝光機率</a:t>
                      </a:r>
                      <a:r>
                        <a:rPr kumimoji="0" lang="zh-TW" altLang="en-US" sz="35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高。</a:t>
                      </a:r>
                      <a:endParaRPr lang="zh-TW" alt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35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zh-TW" altLang="en-US" sz="3500" kern="1200" dirty="0" smtClean="0">
                          <a:solidFill>
                            <a:schemeClr val="tx1"/>
                          </a:solidFill>
                          <a:effectLst/>
                          <a:latin typeface="新細明體"/>
                          <a:ea typeface="+mn-ea"/>
                          <a:cs typeface="+mn-cs"/>
                        </a:rPr>
                        <a:t>、</a:t>
                      </a:r>
                      <a:r>
                        <a:rPr kumimoji="0" lang="zh-TW" altLang="zh-TW" sz="35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食品廠商發售傳統元宵口味客源穩固，較難 改變部分民眾的喜好。</a:t>
                      </a:r>
                      <a:endParaRPr lang="zh-TW" altLang="en-US" sz="35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8579576" y="33003775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一、</a:t>
            </a: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圓角矩形 20"/>
          <p:cNvSpPr/>
          <p:nvPr/>
        </p:nvSpPr>
        <p:spPr>
          <a:xfrm>
            <a:off x="417093" y="37513914"/>
            <a:ext cx="34878632" cy="597954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1" name="群組 40"/>
          <p:cNvGrpSpPr/>
          <p:nvPr/>
        </p:nvGrpSpPr>
        <p:grpSpPr>
          <a:xfrm>
            <a:off x="20089878" y="32568981"/>
            <a:ext cx="15205847" cy="4988997"/>
            <a:chOff x="21027309" y="35011543"/>
            <a:chExt cx="14402348" cy="5113729"/>
          </a:xfrm>
        </p:grpSpPr>
        <p:sp>
          <p:nvSpPr>
            <p:cNvPr id="181" name="圓角矩形 180"/>
            <p:cNvSpPr/>
            <p:nvPr/>
          </p:nvSpPr>
          <p:spPr>
            <a:xfrm>
              <a:off x="21027309" y="35011543"/>
              <a:ext cx="14402348" cy="5113729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" name="圓角化單一角落矩形 187"/>
            <p:cNvSpPr/>
            <p:nvPr/>
          </p:nvSpPr>
          <p:spPr>
            <a:xfrm>
              <a:off x="25512661" y="38811562"/>
              <a:ext cx="9617409" cy="1157973"/>
            </a:xfrm>
            <a:prstGeom prst="round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團購</a:t>
              </a:r>
              <a:r>
                <a:rPr lang="en-US" sz="35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3000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元以上享有宅配免運；冬季及元宵節</a:t>
              </a:r>
              <a:r>
                <a:rPr lang="zh-TW" altLang="en-US" sz="3500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推</a:t>
              </a:r>
              <a:endParaRPr lang="en-US" altLang="zh-TW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3500" b="1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3500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出促銷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；辦理試吃，給予折價卷。</a:t>
              </a:r>
              <a:endParaRPr lang="zh-TW" altLang="en-US" sz="3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89" name="圓角化單一角落矩形 188"/>
            <p:cNvSpPr/>
            <p:nvPr/>
          </p:nvSpPr>
          <p:spPr>
            <a:xfrm>
              <a:off x="25516169" y="37648272"/>
              <a:ext cx="9613902" cy="1017628"/>
            </a:xfrm>
            <a:prstGeom prst="round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r>
                <a:rPr lang="zh-TW" altLang="en-US" sz="30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於農產品市集或元宵燈會擺攤，亦可</a:t>
              </a:r>
              <a:r>
                <a:rPr lang="zh-TW" altLang="en-US" sz="3500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網路行銷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，</a:t>
              </a:r>
              <a:endParaRPr lang="en-US" altLang="zh-TW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35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提供宅配到府服務。</a:t>
              </a:r>
              <a:endParaRPr lang="zh-TW" altLang="en-US" sz="3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90" name="圓角化單一角落矩形 189"/>
            <p:cNvSpPr/>
            <p:nvPr/>
          </p:nvSpPr>
          <p:spPr>
            <a:xfrm>
              <a:off x="25516169" y="36694799"/>
              <a:ext cx="9613902" cy="873609"/>
            </a:xfrm>
            <a:prstGeom prst="round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r>
                <a:rPr lang="zh-TW" altLang="en-US" sz="30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一盒</a:t>
              </a:r>
              <a:r>
                <a:rPr lang="en-US" sz="35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10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顆，每盒</a:t>
              </a:r>
              <a:r>
                <a:rPr lang="en-US" sz="35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40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元；驚喜包裝</a:t>
              </a:r>
              <a:r>
                <a:rPr 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2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入附贈桂花湯底</a:t>
              </a:r>
              <a:endParaRPr lang="en-US" altLang="zh-TW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35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，每盒 </a:t>
              </a:r>
              <a:r>
                <a:rPr lang="en-US" sz="35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100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元。</a:t>
              </a:r>
              <a:endParaRPr lang="zh-TW" altLang="en-US" sz="3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91" name="圓角化單一角落矩形 190"/>
            <p:cNvSpPr/>
            <p:nvPr/>
          </p:nvSpPr>
          <p:spPr>
            <a:xfrm>
              <a:off x="25478611" y="35394858"/>
              <a:ext cx="9651459" cy="1173141"/>
            </a:xfrm>
            <a:prstGeom prst="round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採用新竹柿子及九降風柿餅現熬果泥製作，皮薄</a:t>
              </a:r>
              <a:endParaRPr lang="en-US" altLang="zh-TW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35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餡多，堅守</a:t>
              </a:r>
              <a:r>
                <a:rPr lang="en-US" sz="35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SOP</a:t>
              </a:r>
              <a:r>
                <a:rPr lang="zh-TW" altLang="en-US" sz="3500" b="1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品質</a:t>
              </a:r>
              <a:r>
                <a:rPr lang="zh-TW" altLang="en-US" sz="35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穩定。</a:t>
              </a:r>
              <a:endParaRPr lang="zh-TW" altLang="en-US" sz="3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1489749" y="35040915"/>
              <a:ext cx="3223752" cy="725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zh-TW" altLang="en-US" sz="4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二、行銷</a:t>
              </a:r>
              <a:r>
                <a:rPr lang="en-US" altLang="zh-TW" sz="4000" b="1" dirty="0" smtClean="0"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4P</a:t>
              </a:r>
              <a:endParaRPr lang="zh-TW" altLang="en-US" sz="4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1354619" y="35839659"/>
              <a:ext cx="3783598" cy="68727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產品</a:t>
              </a:r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(</a:t>
              </a:r>
              <a:r>
                <a:rPr lang="en-US" altLang="zh-TW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product)</a:t>
              </a:r>
            </a:p>
          </p:txBody>
        </p:sp>
        <p:sp>
          <p:nvSpPr>
            <p:cNvPr id="141" name="矩形 140"/>
            <p:cNvSpPr/>
            <p:nvPr/>
          </p:nvSpPr>
          <p:spPr>
            <a:xfrm>
              <a:off x="21395050" y="38811563"/>
              <a:ext cx="3737637" cy="73394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促銷</a:t>
              </a:r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(promotion</a:t>
              </a:r>
              <a:r>
                <a:rPr lang="en-US" altLang="zh-TW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)</a:t>
              </a:r>
              <a:endPara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21361118" y="36887648"/>
              <a:ext cx="3737637" cy="68076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價格</a:t>
              </a:r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(price</a:t>
              </a:r>
              <a:r>
                <a:rPr lang="en-US" altLang="zh-TW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)</a:t>
              </a:r>
              <a:endPara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1335212" y="37770222"/>
              <a:ext cx="3748545" cy="77372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通路</a:t>
              </a:r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(place</a:t>
              </a:r>
              <a:r>
                <a:rPr lang="en-US" altLang="zh-TW" sz="40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標楷體" pitchFamily="65" charset="-120"/>
                  <a:cs typeface="Times New Roman" panose="02020603050405020304" pitchFamily="18" charset="0"/>
                </a:rPr>
                <a:t>)</a:t>
              </a:r>
              <a:endPara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163" name="向右箭號 162"/>
            <p:cNvSpPr/>
            <p:nvPr/>
          </p:nvSpPr>
          <p:spPr>
            <a:xfrm>
              <a:off x="24958601" y="35839659"/>
              <a:ext cx="785818" cy="633432"/>
            </a:xfrm>
            <a:prstGeom prst="stripedRightArrow">
              <a:avLst>
                <a:gd name="adj1" fmla="val 44526"/>
                <a:gd name="adj2" fmla="val 50000"/>
              </a:avLst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5" name="向右箭號 164"/>
            <p:cNvSpPr/>
            <p:nvPr/>
          </p:nvSpPr>
          <p:spPr>
            <a:xfrm>
              <a:off x="24958601" y="36864503"/>
              <a:ext cx="785818" cy="617623"/>
            </a:xfrm>
            <a:prstGeom prst="stripedRightArrow">
              <a:avLst>
                <a:gd name="adj1" fmla="val 44526"/>
                <a:gd name="adj2" fmla="val 50000"/>
              </a:avLst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7" name="向右箭號 166"/>
            <p:cNvSpPr/>
            <p:nvPr/>
          </p:nvSpPr>
          <p:spPr>
            <a:xfrm>
              <a:off x="24969465" y="37868658"/>
              <a:ext cx="785818" cy="576742"/>
            </a:xfrm>
            <a:prstGeom prst="stripedRightArrow">
              <a:avLst>
                <a:gd name="adj1" fmla="val 44526"/>
                <a:gd name="adj2" fmla="val 50000"/>
              </a:avLst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8" name="向右箭號 167"/>
            <p:cNvSpPr/>
            <p:nvPr/>
          </p:nvSpPr>
          <p:spPr>
            <a:xfrm>
              <a:off x="24978545" y="38903046"/>
              <a:ext cx="785818" cy="642466"/>
            </a:xfrm>
            <a:prstGeom prst="stripedRightArrow">
              <a:avLst>
                <a:gd name="adj1" fmla="val 44526"/>
                <a:gd name="adj2" fmla="val 50000"/>
              </a:avLst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1007203" y="37793909"/>
            <a:ext cx="3421358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三、結論</a:t>
            </a:r>
          </a:p>
          <a:p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消費者對柿子及其製品的購買慾望高</a:t>
            </a:r>
          </a:p>
          <a:p>
            <a:r>
              <a:rPr lang="zh-TW" altLang="zh-TW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據</a:t>
            </a:r>
            <a:r>
              <a:rPr lang="zh-TW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問卷分析，許多民眾平日就會購買柿子及其製品，喜好度高，顯示國人對於市面上柿子及其製品熟悉，民眾對創新產品頗具好感，柿子湯圓發展空間大。</a:t>
            </a:r>
          </a:p>
          <a:p>
            <a:r>
              <a:rPr lang="en-US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各年齡層男女性皆具喜好度</a:t>
            </a:r>
          </a:p>
          <a:p>
            <a:r>
              <a:rPr lang="zh-TW" altLang="zh-TW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調查</a:t>
            </a:r>
            <a:r>
              <a:rPr lang="zh-TW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發現，各年齡層男女性對創新產品皆具喜好度，以</a:t>
            </a:r>
            <a:r>
              <a:rPr lang="en-US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15-20</a:t>
            </a:r>
            <a:r>
              <a:rPr lang="zh-TW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歲的青壯年普遍對柿子湯圓具好感，可見湯圓對國人的吸引力是非常強烈的。</a:t>
            </a:r>
          </a:p>
          <a:p>
            <a:r>
              <a:rPr lang="en-US" altLang="zh-TW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購買柿子湯圓的慾望</a:t>
            </a:r>
          </a:p>
          <a:p>
            <a:r>
              <a:rPr lang="zh-TW" altLang="zh-TW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據</a:t>
            </a:r>
            <a:r>
              <a:rPr lang="zh-TW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問卷分析，各年齡層不喜歡創新湯圓的比例趨近於</a:t>
            </a:r>
            <a:r>
              <a:rPr lang="en-US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％，訪談得知，民眾對於柿子湯圓觀感佳，且柿子湯圓的內餡濃厚，外皮</a:t>
            </a:r>
            <a:r>
              <a:rPr lang="en-US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Q</a:t>
            </a:r>
            <a:r>
              <a:rPr lang="zh-TW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彈，民眾購買慾望高。</a:t>
            </a:r>
          </a:p>
          <a:p>
            <a:r>
              <a:rPr lang="en-US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建議與延伸發展</a:t>
            </a:r>
          </a:p>
          <a:p>
            <a:r>
              <a:rPr lang="en-US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、口味層次多樣化及提升精緻的外觀，提升外包裝的質感。</a:t>
            </a:r>
          </a:p>
          <a:p>
            <a:r>
              <a:rPr lang="en-US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、過程中發現，湯圓除了煮食外，也可經由烘焙的方式，刷上蛋液，進烤箱烘烤後外表金黃、表皮酥脆，可開拓湯圓新吃法，作為後續研究。</a:t>
            </a:r>
          </a:p>
          <a:p>
            <a:endParaRPr lang="zh-TW" altLang="en-US" sz="3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6" name="流程圖: 替代處理程序 75"/>
          <p:cNvSpPr/>
          <p:nvPr/>
        </p:nvSpPr>
        <p:spPr>
          <a:xfrm>
            <a:off x="278811" y="23100976"/>
            <a:ext cx="35197447" cy="8871198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剪去對角線角落矩形 83"/>
          <p:cNvSpPr/>
          <p:nvPr/>
        </p:nvSpPr>
        <p:spPr>
          <a:xfrm>
            <a:off x="571379" y="23969117"/>
            <a:ext cx="3050195" cy="1265725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性別及年齡</a:t>
            </a:r>
          </a:p>
        </p:txBody>
      </p:sp>
      <p:sp>
        <p:nvSpPr>
          <p:cNvPr id="108" name="剪去對角線角落矩形 107"/>
          <p:cNvSpPr/>
          <p:nvPr/>
        </p:nvSpPr>
        <p:spPr>
          <a:xfrm>
            <a:off x="4791354" y="23307009"/>
            <a:ext cx="6864896" cy="263128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受評者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女生佔</a:t>
            </a:r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79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％，</a:t>
            </a:r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表示女生接受試吃度較高；柿子湯圓清新的口感，不管是年長者或年輕族群，都會是個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老少咸宜</a:t>
            </a:r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的冬至新選擇。</a:t>
            </a:r>
          </a:p>
        </p:txBody>
      </p:sp>
      <p:sp>
        <p:nvSpPr>
          <p:cNvPr id="115" name="向右箭號 114"/>
          <p:cNvSpPr/>
          <p:nvPr/>
        </p:nvSpPr>
        <p:spPr>
          <a:xfrm>
            <a:off x="3956078" y="24108451"/>
            <a:ext cx="774501" cy="1028402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6" name="剪去對角線角落矩形 115"/>
          <p:cNvSpPr/>
          <p:nvPr/>
        </p:nvSpPr>
        <p:spPr>
          <a:xfrm>
            <a:off x="571379" y="26843046"/>
            <a:ext cx="3032122" cy="1265725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喜歡柿子</a:t>
            </a:r>
            <a:endParaRPr lang="en-US" altLang="zh-TW" sz="400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柿餅</a:t>
            </a:r>
          </a:p>
        </p:txBody>
      </p:sp>
      <p:sp>
        <p:nvSpPr>
          <p:cNvPr id="117" name="向右箭號 116"/>
          <p:cNvSpPr/>
          <p:nvPr/>
        </p:nvSpPr>
        <p:spPr>
          <a:xfrm>
            <a:off x="3873623" y="27073186"/>
            <a:ext cx="844910" cy="949294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1" name="剪去對角線角落矩形 120"/>
          <p:cNvSpPr/>
          <p:nvPr/>
        </p:nvSpPr>
        <p:spPr>
          <a:xfrm>
            <a:off x="4826558" y="26198287"/>
            <a:ext cx="6829692" cy="294829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受訪者佔</a:t>
            </a:r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90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％很喜歡吃柿子</a:t>
            </a:r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，表示消費者對柿子的滿意度都不錯；受訪者佔</a:t>
            </a:r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79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％喜歡吃柿餅</a:t>
            </a:r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，以柿子跟柿餅作為比較，受訪者喜歡吃柿子居多。</a:t>
            </a:r>
          </a:p>
        </p:txBody>
      </p:sp>
      <p:sp>
        <p:nvSpPr>
          <p:cNvPr id="122" name="剪去對角線角落矩形 121"/>
          <p:cNvSpPr/>
          <p:nvPr/>
        </p:nvSpPr>
        <p:spPr>
          <a:xfrm>
            <a:off x="571379" y="29384109"/>
            <a:ext cx="3277776" cy="2056803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覺得柿子湯圓的內餡很特別</a:t>
            </a:r>
          </a:p>
        </p:txBody>
      </p:sp>
      <p:sp>
        <p:nvSpPr>
          <p:cNvPr id="123" name="向右箭號 122"/>
          <p:cNvSpPr/>
          <p:nvPr/>
        </p:nvSpPr>
        <p:spPr>
          <a:xfrm>
            <a:off x="4005224" y="30016971"/>
            <a:ext cx="844910" cy="949294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4" name="剪去對角線角落矩形 123"/>
          <p:cNvSpPr/>
          <p:nvPr/>
        </p:nvSpPr>
        <p:spPr>
          <a:xfrm>
            <a:off x="4939273" y="29384109"/>
            <a:ext cx="6759282" cy="22150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97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％</a:t>
            </a:r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受訪者對柿子湯圓內餡感到很特別，顯示受訪者對柿子湯圓內餡是接受度蠻高。</a:t>
            </a:r>
          </a:p>
        </p:txBody>
      </p:sp>
      <p:graphicFrame>
        <p:nvGraphicFramePr>
          <p:cNvPr id="120" name="圖表 119"/>
          <p:cNvGraphicFramePr/>
          <p:nvPr>
            <p:extLst>
              <p:ext uri="{D42A27DB-BD31-4B8C-83A1-F6EECF244321}">
                <p14:modId xmlns:p14="http://schemas.microsoft.com/office/powerpoint/2010/main" val="971969293"/>
              </p:ext>
            </p:extLst>
          </p:nvPr>
        </p:nvGraphicFramePr>
        <p:xfrm>
          <a:off x="11681584" y="23536441"/>
          <a:ext cx="6195950" cy="2661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169" name="圖表 168"/>
          <p:cNvGraphicFramePr/>
          <p:nvPr>
            <p:extLst>
              <p:ext uri="{D42A27DB-BD31-4B8C-83A1-F6EECF244321}">
                <p14:modId xmlns:p14="http://schemas.microsoft.com/office/powerpoint/2010/main" val="3002819886"/>
              </p:ext>
            </p:extLst>
          </p:nvPr>
        </p:nvGraphicFramePr>
        <p:xfrm>
          <a:off x="11820710" y="26198287"/>
          <a:ext cx="5934125" cy="2863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graphicFrame>
        <p:nvGraphicFramePr>
          <p:cNvPr id="170" name="圖表 169"/>
          <p:cNvGraphicFramePr/>
          <p:nvPr>
            <p:extLst>
              <p:ext uri="{D42A27DB-BD31-4B8C-83A1-F6EECF244321}">
                <p14:modId xmlns:p14="http://schemas.microsoft.com/office/powerpoint/2010/main" val="914780342"/>
              </p:ext>
            </p:extLst>
          </p:nvPr>
        </p:nvGraphicFramePr>
        <p:xfrm>
          <a:off x="11808469" y="29146584"/>
          <a:ext cx="6014655" cy="2858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126" name="剪去對角線角落矩形 125"/>
          <p:cNvSpPr/>
          <p:nvPr/>
        </p:nvSpPr>
        <p:spPr>
          <a:xfrm>
            <a:off x="17833600" y="23449530"/>
            <a:ext cx="3688634" cy="2159503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覺得柿子湯圓內餡很好吃</a:t>
            </a:r>
          </a:p>
        </p:txBody>
      </p:sp>
      <p:sp>
        <p:nvSpPr>
          <p:cNvPr id="127" name="剪去對角線角落矩形 126"/>
          <p:cNvSpPr/>
          <p:nvPr/>
        </p:nvSpPr>
        <p:spPr>
          <a:xfrm>
            <a:off x="22623594" y="23332627"/>
            <a:ext cx="5702352" cy="257479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    90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％</a:t>
            </a:r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受訪者覺得柿子內餡好吃，顯示受訪者對柿子湯圓比例、甜度、搭配好吃。</a:t>
            </a:r>
          </a:p>
        </p:txBody>
      </p:sp>
      <p:sp>
        <p:nvSpPr>
          <p:cNvPr id="128" name="向右箭號 127"/>
          <p:cNvSpPr/>
          <p:nvPr/>
        </p:nvSpPr>
        <p:spPr>
          <a:xfrm>
            <a:off x="21645588" y="24101911"/>
            <a:ext cx="857256" cy="996694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9" name="剪去對角線角落矩形 128"/>
          <p:cNvSpPr/>
          <p:nvPr/>
        </p:nvSpPr>
        <p:spPr>
          <a:xfrm>
            <a:off x="17833600" y="26509625"/>
            <a:ext cx="3698774" cy="232562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若柿子湯圓在市面上販售，願意購買者</a:t>
            </a:r>
          </a:p>
        </p:txBody>
      </p:sp>
      <p:sp>
        <p:nvSpPr>
          <p:cNvPr id="130" name="向右箭號 129"/>
          <p:cNvSpPr/>
          <p:nvPr/>
        </p:nvSpPr>
        <p:spPr>
          <a:xfrm>
            <a:off x="21777135" y="27159090"/>
            <a:ext cx="785818" cy="1245867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1" name="剪去對角線角落矩形 130"/>
          <p:cNvSpPr/>
          <p:nvPr/>
        </p:nvSpPr>
        <p:spPr>
          <a:xfrm>
            <a:off x="22679354" y="26502500"/>
            <a:ext cx="5702353" cy="255904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97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％</a:t>
            </a:r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受訪者對柿子湯圓內餡感到很特別，顯示受訪者對柿子湯圓內餡是接受度蠻高。</a:t>
            </a:r>
          </a:p>
        </p:txBody>
      </p:sp>
      <p:graphicFrame>
        <p:nvGraphicFramePr>
          <p:cNvPr id="132" name="圖表 131"/>
          <p:cNvGraphicFramePr/>
          <p:nvPr>
            <p:extLst>
              <p:ext uri="{D42A27DB-BD31-4B8C-83A1-F6EECF244321}">
                <p14:modId xmlns:p14="http://schemas.microsoft.com/office/powerpoint/2010/main" val="1435836059"/>
              </p:ext>
            </p:extLst>
          </p:nvPr>
        </p:nvGraphicFramePr>
        <p:xfrm>
          <a:off x="28425930" y="27318793"/>
          <a:ext cx="6869795" cy="3108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sp>
        <p:nvSpPr>
          <p:cNvPr id="133" name="剪去對角線角落矩形 132"/>
          <p:cNvSpPr/>
          <p:nvPr/>
        </p:nvSpPr>
        <p:spPr>
          <a:xfrm>
            <a:off x="17937655" y="29504205"/>
            <a:ext cx="3698773" cy="193670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對於柿子湯圓的總滿意度</a:t>
            </a:r>
          </a:p>
        </p:txBody>
      </p:sp>
      <p:sp>
        <p:nvSpPr>
          <p:cNvPr id="134" name="向右箭號 133"/>
          <p:cNvSpPr/>
          <p:nvPr/>
        </p:nvSpPr>
        <p:spPr>
          <a:xfrm>
            <a:off x="21807523" y="29868684"/>
            <a:ext cx="785818" cy="1245867"/>
          </a:xfrm>
          <a:prstGeom prst="stripedRightArrow">
            <a:avLst>
              <a:gd name="adj1" fmla="val 44526"/>
              <a:gd name="adj2" fmla="val 500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6" name="剪去對角線角落矩形 135"/>
          <p:cNvSpPr/>
          <p:nvPr/>
        </p:nvSpPr>
        <p:spPr>
          <a:xfrm>
            <a:off x="22730162" y="29504205"/>
            <a:ext cx="5702353" cy="2094923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人數佔</a:t>
            </a:r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分以上的有</a:t>
            </a:r>
            <a:r>
              <a:rPr lang="en-US" sz="3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49</a:t>
            </a:r>
            <a:r>
              <a:rPr lang="zh-TW" altLang="en-US" sz="3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個</a:t>
            </a:r>
            <a:r>
              <a:rPr lang="zh-TW" altLang="en-US" sz="3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受訪者，顯示滿意度很高高。</a:t>
            </a:r>
          </a:p>
        </p:txBody>
      </p:sp>
      <p:graphicFrame>
        <p:nvGraphicFramePr>
          <p:cNvPr id="137" name="圖表 136"/>
          <p:cNvGraphicFramePr/>
          <p:nvPr>
            <p:extLst>
              <p:ext uri="{D42A27DB-BD31-4B8C-83A1-F6EECF244321}">
                <p14:modId xmlns:p14="http://schemas.microsoft.com/office/powerpoint/2010/main" val="1209841571"/>
              </p:ext>
            </p:extLst>
          </p:nvPr>
        </p:nvGraphicFramePr>
        <p:xfrm>
          <a:off x="28336631" y="30135726"/>
          <a:ext cx="7045030" cy="2306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graphicFrame>
        <p:nvGraphicFramePr>
          <p:cNvPr id="171" name="圖表 170"/>
          <p:cNvGraphicFramePr/>
          <p:nvPr>
            <p:extLst>
              <p:ext uri="{D42A27DB-BD31-4B8C-83A1-F6EECF244321}">
                <p14:modId xmlns:p14="http://schemas.microsoft.com/office/powerpoint/2010/main" val="2233503266"/>
              </p:ext>
            </p:extLst>
          </p:nvPr>
        </p:nvGraphicFramePr>
        <p:xfrm>
          <a:off x="28510853" y="24136111"/>
          <a:ext cx="6466806" cy="2878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140" name="流程圖: 結束點 139"/>
          <p:cNvSpPr/>
          <p:nvPr/>
        </p:nvSpPr>
        <p:spPr>
          <a:xfrm>
            <a:off x="19364213" y="9060593"/>
            <a:ext cx="9711423" cy="1270070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zh-TW" altLang="en-US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</a:t>
            </a:r>
            <a:r>
              <a:rPr lang="zh-TW" altLang="zh-TW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柿子湯圓的製作</a:t>
            </a:r>
            <a:endParaRPr lang="zh-TW" altLang="en-US" sz="4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4" name="流程圖: 結束點 153"/>
          <p:cNvSpPr/>
          <p:nvPr/>
        </p:nvSpPr>
        <p:spPr>
          <a:xfrm>
            <a:off x="19362345" y="10602703"/>
            <a:ext cx="10017169" cy="1305668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zh-TW" altLang="en-US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zh-TW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探討</a:t>
            </a:r>
            <a:r>
              <a:rPr lang="zh-TW" altLang="zh-TW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消費者對柿子湯圓的喜好度</a:t>
            </a:r>
            <a:endParaRPr lang="zh-TW" altLang="en-US" sz="4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274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699</TotalTime>
  <Words>1451</Words>
  <Application>Microsoft Office PowerPoint</Application>
  <PresentationFormat>自訂</PresentationFormat>
  <Paragraphs>110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壁窗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wvs</dc:creator>
  <cp:lastModifiedBy>wvs</cp:lastModifiedBy>
  <cp:revision>79</cp:revision>
  <dcterms:created xsi:type="dcterms:W3CDTF">2017-04-17T06:25:57Z</dcterms:created>
  <dcterms:modified xsi:type="dcterms:W3CDTF">2017-04-19T07:06:24Z</dcterms:modified>
</cp:coreProperties>
</file>